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>
      <p:cViewPr varScale="1">
        <p:scale>
          <a:sx n="120" d="100"/>
          <a:sy n="120" d="100"/>
        </p:scale>
        <p:origin x="25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74979-66BF-FB47-9FD0-A54536C8282D}" type="datetimeFigureOut">
              <a:rPr lang="en-TR" smtClean="0"/>
              <a:t>8.05.2025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E4D22-A0D1-7240-A121-C02BAA88993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6872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D200-30FC-1D43-9C82-492C766AA36D}" type="datetime1">
              <a:rPr lang="tr-TR" smtClean="0"/>
              <a:t>8.05.2025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4BDD-DD24-544E-8557-696F809FBC19}" type="datetime1">
              <a:rPr lang="tr-TR" smtClean="0"/>
              <a:t>8.05.2025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DFB3-D24B-0C49-AF62-D25FB81F686E}" type="datetime1">
              <a:rPr lang="tr-TR" smtClean="0"/>
              <a:t>8.05.2025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0688-9AEF-034E-8BE1-C79EFA0A2DA5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90D7-91E4-CA49-B298-26C307C2DB00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4000" y="477012"/>
            <a:ext cx="9142476" cy="350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2697" y="55054"/>
            <a:ext cx="6148747" cy="3310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2739" y="1386522"/>
            <a:ext cx="8987155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0AF7-E9C0-F448-99D8-AEDF0B97B57A}" type="datetime1">
              <a:rPr lang="tr-TR" smtClean="0"/>
              <a:t>8.05.2025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m.subu.edu.tr/tr/staj-bilgilendirme" TargetMode="External"/><Relationship Id="rId2" Type="http://schemas.openxmlformats.org/officeDocument/2006/relationships/hyperlink" Target="https://inm.subu.edu.tr/tr/icerik/15554/80011/formla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nm.subu.edu.tr/tr/staj-bilgilendirm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m.subu.edu.tr/sites/inm.subu.edu.tr/files/2022-12/Teknoloji_Fakultesi_Isletmede_Mesleki_Egitim_ve_Staj_Y&#246;nergesi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gokhandok@subu.edu.tr" TargetMode="External"/><Relationship Id="rId2" Type="http://schemas.openxmlformats.org/officeDocument/2006/relationships/hyperlink" Target="mailto:okirtel@sub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yhankaya@subu.edu.tr" TargetMode="External"/><Relationship Id="rId5" Type="http://schemas.openxmlformats.org/officeDocument/2006/relationships/hyperlink" Target="mailto:adahisahin@subu.edu.tr" TargetMode="External"/><Relationship Id="rId4" Type="http://schemas.openxmlformats.org/officeDocument/2006/relationships/hyperlink" Target="mailto:ahmetceyhunlu@subu.edu.tr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m.subu.edu.tr/sites/inm.subu.edu.tr/file/Staj_Defteri_Nasil_Doldurulmali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6001511"/>
            <a:ext cx="9144000" cy="14173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24000" y="2895600"/>
            <a:ext cx="8686800" cy="35144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56920" algn="ctr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1F4E79"/>
                </a:solidFill>
                <a:latin typeface="Times New Roman"/>
                <a:cs typeface="Times New Roman"/>
              </a:rPr>
              <a:t>TEKNOLOJİ</a:t>
            </a:r>
            <a:r>
              <a:rPr sz="26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FAKÜLTESİ </a:t>
            </a:r>
            <a:endParaRPr lang="tr-TR" sz="2600" b="1" spc="-10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12700" marR="5080" indent="756920" algn="ctr">
              <a:lnSpc>
                <a:spcPct val="100000"/>
              </a:lnSpc>
              <a:spcBef>
                <a:spcPts val="105"/>
              </a:spcBef>
            </a:pPr>
            <a:r>
              <a:rPr sz="2600" b="1" spc="-30" dirty="0">
                <a:solidFill>
                  <a:srgbClr val="1F4E79"/>
                </a:solidFill>
                <a:latin typeface="Times New Roman"/>
                <a:cs typeface="Times New Roman"/>
              </a:rPr>
              <a:t>İNŞAAT</a:t>
            </a:r>
            <a:r>
              <a:rPr sz="2600" b="1" spc="-114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1F4E79"/>
                </a:solidFill>
                <a:latin typeface="Times New Roman"/>
                <a:cs typeface="Times New Roman"/>
              </a:rPr>
              <a:t>MÜHENDİSLİĞİ</a:t>
            </a:r>
            <a:r>
              <a:rPr sz="2600" b="1" spc="-8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BÖLÜMÜ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600" b="1" spc="-35" dirty="0">
                <a:solidFill>
                  <a:srgbClr val="1F4E79"/>
                </a:solidFill>
                <a:latin typeface="Times New Roman"/>
                <a:cs typeface="Times New Roman"/>
              </a:rPr>
              <a:t>STAJ</a:t>
            </a:r>
            <a:r>
              <a:rPr sz="2600" b="1" spc="-80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1F4E79"/>
                </a:solidFill>
                <a:latin typeface="Times New Roman"/>
                <a:cs typeface="Times New Roman"/>
              </a:rPr>
              <a:t>BİLGİLENDİRME</a:t>
            </a:r>
            <a:r>
              <a:rPr sz="2600" b="1" spc="-95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SUNUMU</a:t>
            </a:r>
            <a:endParaRPr sz="2600" dirty="0"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tr-TR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DOÇ. 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DR.</a:t>
            </a:r>
            <a:r>
              <a:rPr sz="1600" b="1" spc="-3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OSMAN</a:t>
            </a:r>
            <a:r>
              <a:rPr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KIRTEL</a:t>
            </a:r>
            <a:endParaRPr lang="tr-TR" sz="1600" b="1" spc="-10" dirty="0">
              <a:solidFill>
                <a:srgbClr val="333E50"/>
              </a:solidFill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tr-TR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DR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.</a:t>
            </a:r>
            <a:r>
              <a:rPr lang="tr-TR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 ÖĞR. ÜYESİ</a:t>
            </a:r>
            <a:r>
              <a:rPr lang="tr-TR" sz="1600" b="1" spc="-95" dirty="0">
                <a:solidFill>
                  <a:srgbClr val="333E50"/>
                </a:solidFill>
                <a:latin typeface="Times New Roman"/>
                <a:cs typeface="Times New Roman"/>
              </a:rPr>
              <a:t> GÖKHAN DOK</a:t>
            </a:r>
            <a:endParaRPr lang="tr-TR" sz="1600" b="1" spc="-35" dirty="0">
              <a:solidFill>
                <a:srgbClr val="333E50"/>
              </a:solidFill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tr-TR" sz="1600" b="1" spc="-75" dirty="0">
                <a:solidFill>
                  <a:srgbClr val="333E50"/>
                </a:solidFill>
                <a:latin typeface="Times New Roman"/>
                <a:cs typeface="Times New Roman"/>
              </a:rPr>
              <a:t>DR. ÖĞR. ÜYESİ KURBAN ÖNTÜRK</a:t>
            </a:r>
            <a:r>
              <a:rPr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endParaRPr lang="tr-TR" sz="1600" b="1" spc="-10" dirty="0">
              <a:solidFill>
                <a:srgbClr val="333E50"/>
              </a:solidFill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ARŞ.GÖR.</a:t>
            </a:r>
            <a:r>
              <a:rPr lang="tr-TR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 DR.</a:t>
            </a:r>
            <a:r>
              <a:rPr sz="1600" b="1" spc="-1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SÜLEYMAN</a:t>
            </a:r>
            <a:r>
              <a:rPr sz="1600" b="1" spc="-114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ADAHİ</a:t>
            </a:r>
            <a:r>
              <a:rPr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 ŞAHİN</a:t>
            </a:r>
            <a:endParaRPr lang="tr-TR" sz="1600" b="1" spc="-10" dirty="0">
              <a:solidFill>
                <a:srgbClr val="333E50"/>
              </a:solidFill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TR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ARŞ. GÖR. REYHAN BOZ</a:t>
            </a:r>
            <a:endParaRPr sz="1600" dirty="0">
              <a:latin typeface="Times New Roman"/>
              <a:cs typeface="Times New Roman"/>
            </a:endParaRPr>
          </a:p>
          <a:p>
            <a:pPr marL="75565" algn="ctr">
              <a:lnSpc>
                <a:spcPct val="100000"/>
              </a:lnSpc>
              <a:spcBef>
                <a:spcPts val="1745"/>
              </a:spcBef>
            </a:pP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Sakarya,</a:t>
            </a:r>
            <a:r>
              <a:rPr sz="1600" b="1" spc="-7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Türkiye,</a:t>
            </a:r>
            <a:r>
              <a:rPr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tr-TR"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8</a:t>
            </a:r>
            <a:r>
              <a:rPr sz="1600" b="1" spc="-3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tr-TR" sz="1600" b="1" spc="-35" dirty="0">
                <a:solidFill>
                  <a:srgbClr val="333E50"/>
                </a:solidFill>
                <a:latin typeface="Times New Roman"/>
                <a:cs typeface="Times New Roman"/>
              </a:rPr>
              <a:t>Mayıs</a:t>
            </a:r>
            <a:r>
              <a:rPr sz="1600" b="1" spc="-4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333E50"/>
                </a:solidFill>
                <a:latin typeface="Times New Roman"/>
                <a:cs typeface="Times New Roman"/>
              </a:rPr>
              <a:t>202</a:t>
            </a:r>
            <a:r>
              <a:rPr lang="tr-TR" sz="1600" b="1" spc="-20" dirty="0">
                <a:solidFill>
                  <a:srgbClr val="333E50"/>
                </a:solidFill>
                <a:latin typeface="Times New Roman"/>
                <a:cs typeface="Times New Roman"/>
              </a:rPr>
              <a:t>5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2490" y="243106"/>
            <a:ext cx="2369820" cy="235305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F7956-3B3C-2DA4-5AE8-92D57691CD1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C7A4261-54E7-C04B-A407-B667A06FA9F5}" type="datetime1">
              <a:rPr lang="tr-TR" smtClean="0"/>
              <a:t>8.05.2025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B6813-7595-AF24-C3F4-AC9F39A150F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</a:t>
            </a:fld>
            <a:endParaRPr lang="en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261" y="2360066"/>
            <a:ext cx="872617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59155">
              <a:lnSpc>
                <a:spcPct val="100000"/>
              </a:lnSpc>
              <a:spcBef>
                <a:spcPts val="105"/>
              </a:spcBef>
            </a:pPr>
            <a:r>
              <a:rPr sz="4400" spc="-100" dirty="0"/>
              <a:t>STAJ</a:t>
            </a:r>
            <a:r>
              <a:rPr sz="4400" spc="-165" dirty="0"/>
              <a:t> </a:t>
            </a:r>
            <a:r>
              <a:rPr sz="4400" spc="-50" dirty="0"/>
              <a:t>YAPILACAK</a:t>
            </a:r>
            <a:r>
              <a:rPr sz="4400" spc="-185" dirty="0"/>
              <a:t> </a:t>
            </a:r>
            <a:r>
              <a:rPr sz="4400" dirty="0"/>
              <a:t>YER</a:t>
            </a:r>
            <a:r>
              <a:rPr sz="4400" spc="-85" dirty="0"/>
              <a:t> </a:t>
            </a:r>
            <a:r>
              <a:rPr sz="4400" spc="-25" dirty="0"/>
              <a:t>VE </a:t>
            </a:r>
            <a:r>
              <a:rPr sz="4400" dirty="0"/>
              <a:t>DÖNEMLERE</a:t>
            </a:r>
            <a:r>
              <a:rPr sz="4400" spc="-70" dirty="0"/>
              <a:t> </a:t>
            </a:r>
            <a:r>
              <a:rPr sz="4400" dirty="0"/>
              <a:t>İLİŞKİN</a:t>
            </a:r>
            <a:r>
              <a:rPr sz="4400" spc="-50" dirty="0"/>
              <a:t> </a:t>
            </a:r>
            <a:r>
              <a:rPr sz="4400" spc="-10" dirty="0"/>
              <a:t>ESASLAR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3574D-D345-0815-FFC8-3B9ABC1090A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8FAA3D0C-2210-0544-AC6B-51C831C0B889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5E4CC-8ED8-6CB2-843A-ABD735F1F10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10</a:t>
            </a:fld>
            <a:endParaRPr lang="en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621650"/>
            <a:ext cx="8991600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Stajlar;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eğitim-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öğretim</a:t>
            </a:r>
            <a:r>
              <a:rPr sz="2400" b="1" spc="340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</a:t>
            </a:r>
            <a:r>
              <a:rPr sz="2400" b="1" spc="345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sınav</a:t>
            </a:r>
            <a:r>
              <a:rPr sz="2400" b="1" spc="335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dönemlerini</a:t>
            </a:r>
            <a:r>
              <a:rPr sz="2400" b="1" spc="340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kapsayan</a:t>
            </a:r>
            <a:r>
              <a:rPr sz="2400" b="1" spc="345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süreler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dışında</a:t>
            </a:r>
            <a:r>
              <a:rPr sz="2400" b="1" spc="4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(akademik</a:t>
            </a:r>
            <a:r>
              <a:rPr sz="2400" b="1" spc="4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takvim)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Fakülte</a:t>
            </a:r>
            <a:r>
              <a:rPr sz="2400" b="1" spc="44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tarafından</a:t>
            </a:r>
            <a:r>
              <a:rPr sz="2400" b="1" spc="44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belirlenen</a:t>
            </a:r>
            <a:r>
              <a:rPr sz="2400" b="1" spc="44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tarihler </a:t>
            </a:r>
            <a:r>
              <a:rPr sz="2400" dirty="0">
                <a:latin typeface="Times New Roman"/>
                <a:cs typeface="Times New Roman"/>
              </a:rPr>
              <a:t>arasında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yapacak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müracaatlarını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staja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başlayacakları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tarihten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en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geç</a:t>
            </a:r>
            <a:r>
              <a:rPr sz="2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10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gün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önce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tamamlamaları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gerekmektedir.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Yaz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okulu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dönemi</a:t>
            </a:r>
            <a:r>
              <a:rPr sz="2400" spc="4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içerisinde</a:t>
            </a:r>
            <a:r>
              <a:rPr sz="2400" spc="4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herhangi</a:t>
            </a:r>
            <a:r>
              <a:rPr sz="2400" spc="4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üniversiteden/birimden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ders </a:t>
            </a:r>
            <a:r>
              <a:rPr sz="2400" dirty="0">
                <a:latin typeface="Times New Roman"/>
                <a:cs typeface="Times New Roman"/>
              </a:rPr>
              <a:t>alan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yaz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okulu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süresince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staj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yapamaz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100" dirty="0"/>
              <a:t> </a:t>
            </a:r>
            <a:r>
              <a:rPr spc="-30" dirty="0"/>
              <a:t>Yapılacak</a:t>
            </a:r>
            <a:r>
              <a:rPr spc="-110" dirty="0"/>
              <a:t> </a:t>
            </a:r>
            <a:r>
              <a:rPr spc="-85" dirty="0"/>
              <a:t>Yer</a:t>
            </a:r>
            <a:r>
              <a:rPr spc="-50" dirty="0"/>
              <a:t> </a:t>
            </a:r>
            <a:r>
              <a:rPr dirty="0"/>
              <a:t>ve</a:t>
            </a:r>
            <a:r>
              <a:rPr spc="-5" dirty="0"/>
              <a:t> </a:t>
            </a:r>
            <a:r>
              <a:rPr dirty="0"/>
              <a:t>Dönemlere</a:t>
            </a:r>
            <a:r>
              <a:rPr spc="-20" dirty="0"/>
              <a:t> </a:t>
            </a:r>
            <a:r>
              <a:rPr dirty="0"/>
              <a:t>İlişkin</a:t>
            </a:r>
            <a:r>
              <a:rPr spc="-35" dirty="0"/>
              <a:t> </a:t>
            </a:r>
            <a:r>
              <a:rPr spc="-10" dirty="0"/>
              <a:t>Esaslar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E3E9-5801-ED3E-B0D2-4E76E371CA5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6AF4CFF-EE75-4E44-9D8A-884C77711FD2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9E572-F864-ABAF-5BAD-147F9E73876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11</a:t>
            </a:fld>
            <a:endParaRPr lang="en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652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stajlarını,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alanlarına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uygun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yurt</a:t>
            </a:r>
            <a:r>
              <a:rPr sz="2400" b="1" spc="1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içi</a:t>
            </a:r>
            <a:r>
              <a:rPr sz="2400" b="1" spc="10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veya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yurt</a:t>
            </a:r>
            <a:r>
              <a:rPr sz="2400" b="1" spc="1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dışı</a:t>
            </a:r>
            <a:r>
              <a:rPr sz="2400" b="1" spc="1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kamu/özel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kurum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kuruluşlarda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yaparlar.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yerleri,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bizzat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kendileri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bulunur.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Stajlar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iki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parça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halinde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yapılamaz!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Sadece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tek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parça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yapılabilir.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i="1" spc="-10" dirty="0">
                <a:latin typeface="Times New Roman"/>
                <a:cs typeface="Times New Roman"/>
              </a:rPr>
              <a:t>Örneğin:</a:t>
            </a:r>
            <a:endParaRPr sz="2400">
              <a:latin typeface="Times New Roman"/>
              <a:cs typeface="Times New Roman"/>
            </a:endParaRPr>
          </a:p>
          <a:p>
            <a:pPr marL="926465" indent="-913765">
              <a:lnSpc>
                <a:spcPct val="100000"/>
              </a:lnSpc>
              <a:buFont typeface="Arial"/>
              <a:buChar char="•"/>
              <a:tabLst>
                <a:tab pos="926465" algn="l"/>
              </a:tabLst>
            </a:pPr>
            <a:r>
              <a:rPr sz="2400" i="1" spc="-40" dirty="0">
                <a:latin typeface="Times New Roman"/>
                <a:cs typeface="Times New Roman"/>
              </a:rPr>
              <a:t>Yapı</a:t>
            </a:r>
            <a:r>
              <a:rPr sz="2400" i="1" spc="-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(20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Gün)</a:t>
            </a:r>
            <a:endParaRPr sz="2400">
              <a:latin typeface="Times New Roman"/>
              <a:cs typeface="Times New Roman"/>
            </a:endParaRPr>
          </a:p>
          <a:p>
            <a:pPr marL="926465" indent="-913765">
              <a:lnSpc>
                <a:spcPct val="100000"/>
              </a:lnSpc>
              <a:buFont typeface="Arial"/>
              <a:buChar char="•"/>
              <a:tabLst>
                <a:tab pos="926465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Hidrolik/Geoteknik/Ulaştırma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(20</a:t>
            </a:r>
            <a:r>
              <a:rPr sz="2400" i="1" spc="1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Gün)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100" dirty="0"/>
              <a:t> </a:t>
            </a:r>
            <a:r>
              <a:rPr spc="-30" dirty="0"/>
              <a:t>Yapılacak</a:t>
            </a:r>
            <a:r>
              <a:rPr spc="-110" dirty="0"/>
              <a:t> </a:t>
            </a:r>
            <a:r>
              <a:rPr spc="-85" dirty="0"/>
              <a:t>Yer</a:t>
            </a:r>
            <a:r>
              <a:rPr spc="-50" dirty="0"/>
              <a:t> </a:t>
            </a:r>
            <a:r>
              <a:rPr dirty="0"/>
              <a:t>ve</a:t>
            </a:r>
            <a:r>
              <a:rPr spc="-5" dirty="0"/>
              <a:t> </a:t>
            </a:r>
            <a:r>
              <a:rPr dirty="0"/>
              <a:t>Dönemlere</a:t>
            </a:r>
            <a:r>
              <a:rPr spc="-20" dirty="0"/>
              <a:t> </a:t>
            </a:r>
            <a:r>
              <a:rPr dirty="0"/>
              <a:t>İlişkin</a:t>
            </a:r>
            <a:r>
              <a:rPr spc="-35" dirty="0"/>
              <a:t> </a:t>
            </a:r>
            <a:r>
              <a:rPr spc="-10" dirty="0"/>
              <a:t>Esaslar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CB07F-628E-EEBB-066B-24B9D27C3CA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A43F409-FBB7-764C-8940-00E07C2B065A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CDBBF-CCB8-5B92-A4B7-11E21BAA4E3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12</a:t>
            </a:fld>
            <a:endParaRPr lang="en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0082" y="1703273"/>
            <a:ext cx="628967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0025" marR="5080" indent="-187960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135" dirty="0"/>
              <a:t> </a:t>
            </a:r>
            <a:r>
              <a:rPr sz="4400" dirty="0"/>
              <a:t>BAŞVURUSU</a:t>
            </a:r>
            <a:r>
              <a:rPr sz="4400" spc="-140" dirty="0"/>
              <a:t> </a:t>
            </a:r>
            <a:r>
              <a:rPr sz="4400" spc="-20" dirty="0"/>
              <a:t>İÇİN </a:t>
            </a:r>
            <a:r>
              <a:rPr sz="4400" dirty="0"/>
              <a:t>GEREKEN</a:t>
            </a:r>
            <a:r>
              <a:rPr sz="4400" spc="-60" dirty="0"/>
              <a:t> </a:t>
            </a:r>
            <a:r>
              <a:rPr sz="4400" spc="-10" dirty="0"/>
              <a:t>İŞLEMLER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B11A4-07FD-1D01-1C22-71B4FF55DDA4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8A3D1FE-BE17-F843-84A4-5B8A2914B245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BB600-074D-FBE6-3BB0-0BA9DF7371A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13</a:t>
            </a:fld>
            <a:endParaRPr lang="en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82228" cy="616157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60510" y="1600123"/>
            <a:ext cx="3293745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Calibri"/>
                <a:cs typeface="Calibri"/>
              </a:rPr>
              <a:t>Öğrenciler,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yapacakları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ilgili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stajın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linkine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belgelerini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yükleyerek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staja </a:t>
            </a:r>
            <a:r>
              <a:rPr sz="1800" b="1" spc="-10" dirty="0">
                <a:latin typeface="Calibri"/>
                <a:cs typeface="Calibri"/>
              </a:rPr>
              <a:t>başvuracaklardır.</a:t>
            </a:r>
            <a:endParaRPr sz="1800">
              <a:latin typeface="Calibri"/>
              <a:cs typeface="Calibri"/>
            </a:endParaRPr>
          </a:p>
          <a:p>
            <a:pPr marL="12700" marR="29019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Belgeler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TEK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PDF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dosyası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olmak </a:t>
            </a:r>
            <a:r>
              <a:rPr sz="1800" b="1" spc="-10" dirty="0">
                <a:latin typeface="Calibri"/>
                <a:cs typeface="Calibri"/>
              </a:rPr>
              <a:t>zorundadır.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299085" algn="l"/>
              </a:tabLst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Staj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Başvuru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Formu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Kimlik(Arkalı</a:t>
            </a:r>
            <a:r>
              <a:rPr sz="18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Önlü)</a:t>
            </a:r>
            <a:endParaRPr sz="1800">
              <a:latin typeface="Calibri"/>
              <a:cs typeface="Calibri"/>
            </a:endParaRPr>
          </a:p>
          <a:p>
            <a:pPr marL="12700" marR="4508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Belgeleri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yükleyebilmek</a:t>
            </a:r>
            <a:r>
              <a:rPr sz="1800" b="1" spc="-9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için, </a:t>
            </a:r>
            <a:r>
              <a:rPr sz="1800" b="1" spc="-10" dirty="0">
                <a:latin typeface="Calibri"/>
                <a:cs typeface="Calibri"/>
              </a:rPr>
              <a:t>tarayıcıda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SUBU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uzantılı</a:t>
            </a:r>
            <a:r>
              <a:rPr sz="18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MAIL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açık </a:t>
            </a:r>
            <a:r>
              <a:rPr sz="1800" b="1" spc="-10" dirty="0">
                <a:latin typeface="Calibri"/>
                <a:cs typeface="Calibri"/>
              </a:rPr>
              <a:t>olmalıdır.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72EE-E527-E113-2E8C-FBA9EBC272E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AAFA19F-B7EB-394B-927F-5A28FBBD5522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E0B90-2C60-5F7A-7512-05D5A583DF2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14</a:t>
            </a:fld>
            <a:endParaRPr lang="en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792988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Öğrenci,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yapacağı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yerine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verdikten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sonra,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“Staj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Kabul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Formu”nu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doldurur.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Kabul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Formu’na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bölüm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web</a:t>
            </a:r>
            <a:r>
              <a:rPr sz="2400" b="1" spc="-3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sayfasından</a:t>
            </a:r>
            <a:r>
              <a:rPr sz="2400" b="1" spc="-5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ulaşabilirsiniz.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/>
              <a:cs typeface="Times New Roman"/>
            </a:endParaRPr>
          </a:p>
          <a:p>
            <a:pPr marL="1054100" algn="ctr">
              <a:lnSpc>
                <a:spcPct val="100000"/>
              </a:lnSpc>
            </a:pPr>
            <a:r>
              <a:rPr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https://inm.subu.edu.tr/tr/icerik/15554/80011/formlar</a:t>
            </a:r>
            <a:endParaRPr sz="2400">
              <a:latin typeface="Calibri"/>
              <a:cs typeface="Calibri"/>
            </a:endParaRPr>
          </a:p>
          <a:p>
            <a:pPr marL="1053465" algn="ctr">
              <a:lnSpc>
                <a:spcPct val="100000"/>
              </a:lnSpc>
              <a:spcBef>
                <a:spcPts val="75"/>
              </a:spcBef>
            </a:pPr>
            <a:r>
              <a:rPr sz="24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Times New Roman"/>
                <a:cs typeface="Times New Roman"/>
                <a:hlinkClick r:id="rId3"/>
              </a:rPr>
              <a:t>https://inm.subu.edu.tr/tr/staj-bilgilendirme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Başvurusu</a:t>
            </a:r>
            <a:r>
              <a:rPr spc="-55" dirty="0"/>
              <a:t> </a:t>
            </a:r>
            <a:r>
              <a:rPr dirty="0"/>
              <a:t>İçin</a:t>
            </a:r>
            <a:r>
              <a:rPr spc="-25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0BFB5-12DA-B790-74FC-5BD0F4930D9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BD9178C5-0CB9-8C4F-9058-6692F4D84E32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FC7C9-360B-0074-05E3-2FF55B7D56B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15</a:t>
            </a:fld>
            <a:endParaRPr lang="en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3980" cy="2993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0"/>
              </a:spcBef>
              <a:tabLst>
                <a:tab pos="725805" algn="l"/>
                <a:tab pos="1640205" algn="l"/>
                <a:tab pos="2623185" algn="l"/>
                <a:tab pos="3912235" algn="l"/>
                <a:tab pos="5351145" algn="l"/>
                <a:tab pos="5892165" algn="l"/>
                <a:tab pos="7010400" algn="l"/>
                <a:tab pos="8682355" algn="l"/>
              </a:tabLst>
            </a:pP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kabul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formu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üzerinde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öğrenciye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ait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bilgiler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doldurulur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EC7C30"/>
                </a:solidFill>
                <a:latin typeface="Times New Roman"/>
                <a:cs typeface="Times New Roman"/>
              </a:rPr>
              <a:t>ve 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imzalanır.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Daha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sonra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Kabul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Formlarını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iş</a:t>
            </a:r>
            <a:r>
              <a:rPr sz="2400" b="1" spc="-1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yeri</a:t>
            </a:r>
            <a:r>
              <a:rPr sz="2400" b="1" spc="-3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yetkilisine</a:t>
            </a:r>
            <a:r>
              <a:rPr sz="2400" b="1" spc="-5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onaylatır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803275" algn="l"/>
                <a:tab pos="1678305" algn="l"/>
                <a:tab pos="3110865" algn="l"/>
                <a:tab pos="4712335" algn="l"/>
                <a:tab pos="5386070" algn="l"/>
                <a:tab pos="6329045" algn="l"/>
                <a:tab pos="7668895" algn="l"/>
              </a:tabLst>
            </a:pPr>
            <a:r>
              <a:rPr sz="2400" spc="-10" dirty="0">
                <a:latin typeface="Times New Roman"/>
                <a:cs typeface="Times New Roman"/>
              </a:rPr>
              <a:t>İlgili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işyeri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tarafından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onaylanmış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Kabul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Formları,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belirlenen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tarihler</a:t>
            </a:r>
            <a:r>
              <a:rPr sz="24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arasında</a:t>
            </a:r>
            <a:r>
              <a:rPr lang="tr-T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ilgili alan hocasına onaylatılıp teslim edildikten sonra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ilgili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linke</a:t>
            </a:r>
            <a:r>
              <a:rPr lang="tr-T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kimlik fotokopisi ile beraber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yüklenir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Başvurusu</a:t>
            </a:r>
            <a:r>
              <a:rPr spc="-55" dirty="0"/>
              <a:t> </a:t>
            </a:r>
            <a:r>
              <a:rPr dirty="0"/>
              <a:t>İçin</a:t>
            </a:r>
            <a:r>
              <a:rPr spc="-25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76B0B-E2FB-149E-79CA-DFC5008C831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F11E0D3-E3FB-6048-A1A0-76FC3FCA9C5A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E7FC5-7792-19E5-2FFD-F15662CB3F9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16</a:t>
            </a:fld>
            <a:endParaRPr lang="en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6656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Staj</a:t>
            </a:r>
            <a:r>
              <a:rPr b="1" spc="18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belgelerini</a:t>
            </a:r>
            <a:r>
              <a:rPr b="1" spc="19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belirtilen</a:t>
            </a:r>
            <a:r>
              <a:rPr b="1" spc="18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süre</a:t>
            </a:r>
            <a:r>
              <a:rPr b="1" spc="1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içerisinde</a:t>
            </a:r>
            <a:r>
              <a:rPr b="1" spc="1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teslim</a:t>
            </a:r>
            <a:r>
              <a:rPr b="1" spc="1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etmeyen</a:t>
            </a:r>
            <a:r>
              <a:rPr b="1" spc="1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öğrencilerin </a:t>
            </a:r>
            <a:r>
              <a:rPr dirty="0"/>
              <a:t>sosyal</a:t>
            </a:r>
            <a:r>
              <a:rPr spc="310" dirty="0"/>
              <a:t>  </a:t>
            </a:r>
            <a:r>
              <a:rPr dirty="0"/>
              <a:t>güvenlik</a:t>
            </a:r>
            <a:r>
              <a:rPr spc="310" dirty="0"/>
              <a:t>  </a:t>
            </a:r>
            <a:r>
              <a:rPr dirty="0"/>
              <a:t>sistemine</a:t>
            </a:r>
            <a:r>
              <a:rPr spc="310" dirty="0"/>
              <a:t>  </a:t>
            </a:r>
            <a:r>
              <a:rPr dirty="0"/>
              <a:t>girişleri</a:t>
            </a:r>
            <a:r>
              <a:rPr spc="310" dirty="0"/>
              <a:t>  </a:t>
            </a:r>
            <a:r>
              <a:rPr dirty="0"/>
              <a:t>yapılamayacağı</a:t>
            </a:r>
            <a:r>
              <a:rPr spc="315" dirty="0"/>
              <a:t>  </a:t>
            </a:r>
            <a:r>
              <a:rPr dirty="0"/>
              <a:t>için</a:t>
            </a:r>
            <a:r>
              <a:rPr spc="310" dirty="0"/>
              <a:t>  </a:t>
            </a:r>
            <a:r>
              <a:rPr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stajlarına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başlaması</a:t>
            </a:r>
            <a:r>
              <a:rPr b="1" spc="-7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söz</a:t>
            </a:r>
            <a:r>
              <a:rPr b="1" spc="-7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konusu</a:t>
            </a:r>
            <a:r>
              <a:rPr b="1" spc="-5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olamaz.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b="1" spc="-10" dirty="0">
              <a:solidFill>
                <a:srgbClr val="4471C4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dirty="0"/>
              <a:t>Tüm</a:t>
            </a:r>
            <a:r>
              <a:rPr spc="-35" dirty="0"/>
              <a:t> </a:t>
            </a:r>
            <a:r>
              <a:rPr dirty="0"/>
              <a:t>işlemler</a:t>
            </a:r>
            <a:r>
              <a:rPr spc="-45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şahsen</a:t>
            </a:r>
            <a:r>
              <a:rPr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yapılmak</a:t>
            </a:r>
            <a:r>
              <a:rPr spc="-45" dirty="0"/>
              <a:t> </a:t>
            </a:r>
            <a:r>
              <a:rPr spc="-10" dirty="0"/>
              <a:t>zorundadır.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Başvurusu</a:t>
            </a:r>
            <a:r>
              <a:rPr spc="-55" dirty="0"/>
              <a:t> </a:t>
            </a:r>
            <a:r>
              <a:rPr dirty="0"/>
              <a:t>İçin</a:t>
            </a:r>
            <a:r>
              <a:rPr spc="-25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2FE6-7937-723F-AD1B-3CA578F42B93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C7511CF-159B-EE42-AC0B-8377498F0C56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EBCA3-CB6A-5285-DB00-AE570F9A225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17</a:t>
            </a:fld>
            <a:endParaRPr lang="en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6454" y="2360066"/>
            <a:ext cx="795655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3780" marR="5080" indent="-1021715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155" dirty="0"/>
              <a:t> </a:t>
            </a:r>
            <a:r>
              <a:rPr sz="4400" spc="-10" dirty="0"/>
              <a:t>ESNASINDA</a:t>
            </a:r>
            <a:r>
              <a:rPr sz="4400" spc="-430" dirty="0"/>
              <a:t> </a:t>
            </a:r>
            <a:r>
              <a:rPr sz="4400" spc="-40" dirty="0"/>
              <a:t>YAPILMASI </a:t>
            </a:r>
            <a:r>
              <a:rPr sz="4400" dirty="0"/>
              <a:t>GEREKEN</a:t>
            </a:r>
            <a:r>
              <a:rPr sz="4400" spc="-60" dirty="0"/>
              <a:t> </a:t>
            </a:r>
            <a:r>
              <a:rPr sz="4400" spc="-10" dirty="0"/>
              <a:t>İŞLEMLER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4893C-8BF7-259B-09A2-B6E5930CFF3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08BE739-6D1A-5B4F-8138-CF222FE5CE32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6E0C4-4FD8-DEFD-D46F-119A3B2A722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18</a:t>
            </a:fld>
            <a:endParaRPr lang="en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715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defterinin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doldurulmasında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mavi</a:t>
            </a:r>
            <a:r>
              <a:rPr sz="2400" b="1" spc="3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tükenmez</a:t>
            </a:r>
            <a:r>
              <a:rPr sz="2400" b="1" spc="3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kalem,</a:t>
            </a:r>
            <a:r>
              <a:rPr sz="2400" b="1" spc="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dolmakalem,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pilot</a:t>
            </a:r>
            <a:r>
              <a:rPr sz="2400" b="1" spc="14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kalem</a:t>
            </a:r>
            <a:r>
              <a:rPr sz="2400" b="1" spc="15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vb.</a:t>
            </a:r>
            <a:r>
              <a:rPr sz="2400" b="1" spc="14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kullanılmalı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yazılar</a:t>
            </a:r>
            <a:r>
              <a:rPr sz="2400" b="1" spc="12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okunaklı</a:t>
            </a:r>
            <a:r>
              <a:rPr sz="2400" b="1" spc="15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olmalıdır.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b="1" spc="-10" dirty="0">
                <a:latin typeface="Times New Roman"/>
                <a:cs typeface="Times New Roman"/>
              </a:rPr>
              <a:t>(Staj </a:t>
            </a:r>
            <a:r>
              <a:rPr sz="2400" b="1" dirty="0">
                <a:latin typeface="Times New Roman"/>
                <a:cs typeface="Times New Roman"/>
              </a:rPr>
              <a:t>Yönergesi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Madde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23-</a:t>
            </a:r>
            <a:r>
              <a:rPr sz="2400" b="1" spc="-25" dirty="0">
                <a:latin typeface="Times New Roman"/>
                <a:cs typeface="Times New Roman"/>
              </a:rPr>
              <a:t>a)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Kurşun</a:t>
            </a:r>
            <a:r>
              <a:rPr sz="2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kalem</a:t>
            </a:r>
            <a:r>
              <a:rPr sz="2400" b="1" spc="-3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kullanılarak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doldurulmamalıdır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3581082"/>
            <a:ext cx="765302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Okunabilir</a:t>
            </a:r>
            <a:r>
              <a:rPr sz="2400" b="1" spc="-7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durumda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olmayan</a:t>
            </a:r>
            <a:r>
              <a:rPr sz="2400" b="1" spc="-5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defterleri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reddedilecektir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9055" algn="l"/>
                <a:tab pos="2307590" algn="l"/>
                <a:tab pos="3654425" algn="l"/>
                <a:tab pos="5291455" algn="l"/>
                <a:tab pos="6621780" algn="l"/>
              </a:tabLst>
            </a:pPr>
            <a:r>
              <a:rPr sz="2400" spc="-10" dirty="0">
                <a:latin typeface="Times New Roman"/>
                <a:cs typeface="Times New Roman"/>
              </a:rPr>
              <a:t>Örnek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defteri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sayfasını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bölüm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web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(Staj_Defteri_Nasil_Doldurulmali.pdf)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bulabilirsiniz.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4556" y="4312602"/>
            <a:ext cx="1311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sayfasında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6804" y="5768022"/>
            <a:ext cx="6434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https://inm.subu.edu.tr/tr/icerik/6318/12630/staj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70F61-6124-AE46-3230-276E254D37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C8DC11E-4329-CE46-9847-18ACC0BB21E7}" type="datetime1">
              <a:rPr lang="tr-TR" smtClean="0"/>
              <a:t>8.05.2025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E73250-D230-810F-F71B-5C92F28819E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19</a:t>
            </a:fld>
            <a:endParaRPr lang="en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803780"/>
            <a:ext cx="10358120" cy="26269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0029" marR="5080" indent="-227329" algn="just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Bu</a:t>
            </a:r>
            <a:r>
              <a:rPr sz="2800" spc="3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sunum</a:t>
            </a:r>
            <a:r>
              <a:rPr sz="2800" spc="3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genel</a:t>
            </a:r>
            <a:r>
              <a:rPr sz="2800" spc="3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staj</a:t>
            </a:r>
            <a:r>
              <a:rPr sz="2800" spc="3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bilgilerini</a:t>
            </a:r>
            <a:r>
              <a:rPr sz="2800" spc="37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de</a:t>
            </a:r>
            <a:r>
              <a:rPr sz="2800" spc="3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içermektedir.</a:t>
            </a:r>
            <a:r>
              <a:rPr sz="2800" spc="375" dirty="0"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6FAC46"/>
                </a:solidFill>
                <a:latin typeface="Times New Roman"/>
                <a:cs typeface="Times New Roman"/>
              </a:rPr>
              <a:t>Sunum</a:t>
            </a:r>
            <a:r>
              <a:rPr sz="2800" spc="375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800" spc="-20" dirty="0">
                <a:solidFill>
                  <a:srgbClr val="6FAC46"/>
                </a:solidFill>
                <a:latin typeface="Times New Roman"/>
                <a:cs typeface="Times New Roman"/>
              </a:rPr>
              <a:t>yeni 	</a:t>
            </a:r>
            <a:r>
              <a:rPr sz="2800" dirty="0">
                <a:solidFill>
                  <a:srgbClr val="6FAC46"/>
                </a:solidFill>
                <a:latin typeface="Times New Roman"/>
                <a:cs typeface="Times New Roman"/>
              </a:rPr>
              <a:t>yönergeye</a:t>
            </a:r>
            <a:r>
              <a:rPr sz="2800" spc="125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6FAC46"/>
                </a:solidFill>
                <a:latin typeface="Times New Roman"/>
                <a:cs typeface="Times New Roman"/>
              </a:rPr>
              <a:t>göre</a:t>
            </a:r>
            <a:r>
              <a:rPr sz="2800" spc="130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6FAC46"/>
                </a:solidFill>
                <a:latin typeface="Times New Roman"/>
                <a:cs typeface="Times New Roman"/>
              </a:rPr>
              <a:t>hazırlanmıştır.</a:t>
            </a:r>
            <a:r>
              <a:rPr sz="2800" spc="135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Öğrenciler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tüm</a:t>
            </a:r>
            <a:r>
              <a:rPr sz="2800" spc="13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slaytları</a:t>
            </a:r>
            <a:r>
              <a:rPr sz="2800" spc="13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okumakla 	yükümlüdür.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89"/>
              </a:spcBef>
            </a:pPr>
            <a:endParaRPr sz="2800">
              <a:latin typeface="Times New Roman"/>
              <a:cs typeface="Times New Roman"/>
            </a:endParaRPr>
          </a:p>
          <a:p>
            <a:pPr marL="3657600" marR="956944" indent="-2696210">
              <a:lnSpc>
                <a:spcPts val="3030"/>
              </a:lnSpc>
            </a:pP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Bu</a:t>
            </a:r>
            <a:r>
              <a:rPr sz="28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slaytta</a:t>
            </a:r>
            <a:r>
              <a:rPr sz="28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yazan</a:t>
            </a:r>
            <a:r>
              <a:rPr sz="28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bilgiler</a:t>
            </a:r>
            <a:r>
              <a:rPr sz="2800" b="1" u="heavy" spc="-1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ile</a:t>
            </a:r>
            <a:r>
              <a:rPr sz="28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ilgili</a:t>
            </a:r>
            <a:r>
              <a:rPr sz="28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sorular</a:t>
            </a:r>
            <a:r>
              <a:rPr sz="2800" b="1" u="heavy" spc="-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mail</a:t>
            </a:r>
            <a:r>
              <a:rPr sz="28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üzerinden</a:t>
            </a:r>
            <a:r>
              <a:rPr sz="2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yanıtlanmayacaktır.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F6BF1-B4DE-7EB3-8311-414A943D1E9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585294FF-F787-1242-8E59-8E0D7A251FC0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A72D9-A5FD-1C42-ACC5-AAF5C139299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</a:t>
            </a:fld>
            <a:endParaRPr lang="en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652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defteri</a:t>
            </a:r>
            <a:r>
              <a:rPr sz="2400" spc="2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doldurulurken</a:t>
            </a:r>
            <a:r>
              <a:rPr sz="2400" spc="220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işyeri</a:t>
            </a:r>
            <a:r>
              <a:rPr sz="2400" b="1" spc="220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ve</a:t>
            </a:r>
            <a:r>
              <a:rPr sz="2400" b="1" spc="220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işyerinde</a:t>
            </a:r>
            <a:r>
              <a:rPr sz="2400" b="1" spc="225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yapılan</a:t>
            </a:r>
            <a:r>
              <a:rPr sz="2400" b="1" spc="220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faaliyetler </a:t>
            </a:r>
            <a:r>
              <a:rPr sz="2400" dirty="0">
                <a:latin typeface="Times New Roman"/>
                <a:cs typeface="Times New Roman"/>
              </a:rPr>
              <a:t>hakkında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verilmelidir.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Kitap,</a:t>
            </a:r>
            <a:r>
              <a:rPr sz="2400" b="1" spc="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dergi,</a:t>
            </a:r>
            <a:r>
              <a:rPr sz="2400" b="1" spc="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makale</a:t>
            </a:r>
            <a:r>
              <a:rPr sz="2400" b="1" spc="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veya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internetten</a:t>
            </a:r>
            <a:r>
              <a:rPr sz="2400" b="1" spc="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elde </a:t>
            </a:r>
            <a:r>
              <a:rPr sz="2400" dirty="0">
                <a:latin typeface="Times New Roman"/>
                <a:cs typeface="Times New Roman"/>
              </a:rPr>
              <a:t>dilen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bilgiler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yazılmamalıdır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25" dirty="0">
                <a:latin typeface="Times New Roman"/>
                <a:cs typeface="Times New Roman"/>
              </a:rPr>
              <a:t>Yapılan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çalışmalar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günlük</a:t>
            </a:r>
            <a:r>
              <a:rPr sz="2400" b="1" spc="-25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defterine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işlenmelidir.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26465" algn="l"/>
                <a:tab pos="1501140" algn="l"/>
                <a:tab pos="2447925" algn="l"/>
                <a:tab pos="2819400" algn="l"/>
                <a:tab pos="3698875" algn="l"/>
                <a:tab pos="4697095" algn="l"/>
                <a:tab pos="5135880" algn="l"/>
                <a:tab pos="6216650" algn="l"/>
                <a:tab pos="7533005" algn="l"/>
                <a:tab pos="8462645" algn="l"/>
              </a:tabLst>
            </a:pPr>
            <a:r>
              <a:rPr sz="2400" spc="-10" dirty="0">
                <a:latin typeface="Times New Roman"/>
                <a:cs typeface="Times New Roman"/>
              </a:rPr>
              <a:t>Örnek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defteri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iç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kapak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sayfası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ve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çalışma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takvimini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bölüm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web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sayfasında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bulabilirsiniz.</a:t>
            </a:r>
            <a:endParaRPr sz="2400">
              <a:latin typeface="Times New Roman"/>
              <a:cs typeface="Times New Roman"/>
            </a:endParaRPr>
          </a:p>
          <a:p>
            <a:pPr marL="1858010">
              <a:lnSpc>
                <a:spcPct val="100000"/>
              </a:lnSpc>
            </a:pPr>
            <a:r>
              <a:rPr sz="24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Times New Roman"/>
                <a:cs typeface="Times New Roman"/>
                <a:hlinkClick r:id="rId2"/>
              </a:rPr>
              <a:t>https://inm.subu.edu.tr/tr/staj-bilgilendirme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E8C31-A75F-D0A3-E6B9-835081B6B69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82EC3EAD-EBF3-9442-92A2-A8683C2950A4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AE611-F7A7-6521-8A04-B9D07F01B4A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20</a:t>
            </a:fld>
            <a:endParaRPr lang="en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90965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50875" algn="l"/>
                <a:tab pos="1710055" algn="l"/>
                <a:tab pos="2308860" algn="l"/>
                <a:tab pos="2966085" algn="l"/>
                <a:tab pos="3606165" algn="l"/>
                <a:tab pos="5073650" algn="l"/>
                <a:tab pos="5526405" algn="l"/>
                <a:tab pos="6434455" algn="l"/>
                <a:tab pos="7665720" algn="l"/>
                <a:tab pos="8134984" algn="l"/>
                <a:tab pos="8587740" algn="l"/>
              </a:tabLst>
            </a:pP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yapılan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her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gün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için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öğrencinin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de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içinde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bunduğu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az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bir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fotoğraf</a:t>
            </a:r>
            <a:r>
              <a:rPr sz="24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konulmalıdır.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1206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Fotoğraflar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sayfasına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renkli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çıktı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baskı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şeklinde alınabilir.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  <a:tabLst>
                <a:tab pos="1542415" algn="l"/>
                <a:tab pos="2110740" algn="l"/>
                <a:tab pos="2653665" algn="l"/>
                <a:tab pos="3962400" algn="l"/>
                <a:tab pos="6595745" algn="l"/>
                <a:tab pos="7802880" algn="l"/>
              </a:tabLst>
            </a:pPr>
            <a:r>
              <a:rPr sz="2400" spc="-10" dirty="0">
                <a:latin typeface="Times New Roman"/>
                <a:cs typeface="Times New Roman"/>
              </a:rPr>
              <a:t>Fotoğraflar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EC7C30"/>
                </a:solidFill>
                <a:latin typeface="Times New Roman"/>
                <a:cs typeface="Times New Roman"/>
              </a:rPr>
              <a:t>tek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EC7C30"/>
                </a:solidFill>
                <a:latin typeface="Times New Roman"/>
                <a:cs typeface="Times New Roman"/>
              </a:rPr>
              <a:t>bir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cümleyle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geçiştirilmeyecektir.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Fotoğraf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karesinde </a:t>
            </a:r>
            <a:r>
              <a:rPr sz="2400" dirty="0">
                <a:latin typeface="Times New Roman"/>
                <a:cs typeface="Times New Roman"/>
              </a:rPr>
              <a:t>bulunan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imalatlar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ayrıntılı</a:t>
            </a:r>
            <a:r>
              <a:rPr sz="2400" b="1" spc="-3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ve</a:t>
            </a:r>
            <a:r>
              <a:rPr sz="2400" b="1" spc="-1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teknik</a:t>
            </a:r>
            <a:r>
              <a:rPr sz="2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açıklanacaktır.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05939" algn="l"/>
                <a:tab pos="2589530" algn="l"/>
                <a:tab pos="3743325" algn="l"/>
                <a:tab pos="4846320" algn="l"/>
                <a:tab pos="5984875" algn="l"/>
                <a:tab pos="6903720" algn="l"/>
                <a:tab pos="8213090" algn="l"/>
              </a:tabLst>
            </a:pPr>
            <a:r>
              <a:rPr sz="2400" spc="-10" dirty="0">
                <a:latin typeface="Times New Roman"/>
                <a:cs typeface="Times New Roman"/>
              </a:rPr>
              <a:t>Fotoğraflar,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defteri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içinde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baştan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sona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“Şekil”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olarak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numaralandırılacaktır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(Şekil</a:t>
            </a:r>
            <a:r>
              <a:rPr sz="2400" b="1" spc="-6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1,</a:t>
            </a:r>
            <a:r>
              <a:rPr sz="2400" b="1" spc="-3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Şekil</a:t>
            </a:r>
            <a:r>
              <a:rPr sz="2400" b="1" spc="-4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2...vb.).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Metin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içinde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fotoğraflara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mutlaka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atıf</a:t>
            </a:r>
            <a:r>
              <a:rPr sz="2400" b="1" spc="-1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yapılacaktır.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FA4CC-07DE-1AAD-189D-F4BED7E409C3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F45D4FB-CCE1-BA41-A368-727012136DC6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509D0-C995-E960-4859-39732C9CE75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21</a:t>
            </a:fld>
            <a:endParaRPr lang="en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4547" y="2184082"/>
            <a:ext cx="114300" cy="506095"/>
          </a:xfrm>
          <a:custGeom>
            <a:avLst/>
            <a:gdLst/>
            <a:ahLst/>
            <a:cxnLst/>
            <a:rect l="l" t="t" r="r" b="b"/>
            <a:pathLst>
              <a:path w="114300" h="506094">
                <a:moveTo>
                  <a:pt x="114300" y="0"/>
                </a:moveTo>
                <a:lnTo>
                  <a:pt x="0" y="0"/>
                </a:lnTo>
                <a:lnTo>
                  <a:pt x="0" y="505968"/>
                </a:lnTo>
                <a:lnTo>
                  <a:pt x="114300" y="505968"/>
                </a:lnTo>
                <a:lnTo>
                  <a:pt x="1143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02739" y="1386522"/>
            <a:ext cx="898588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defterleri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“el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yazısı”</a:t>
            </a:r>
            <a:r>
              <a:rPr sz="2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doldurulmalıdır.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8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AF50"/>
                </a:solidFill>
                <a:latin typeface="Times New Roman"/>
                <a:cs typeface="Times New Roman"/>
              </a:rPr>
              <a:t>Bilgisayarla</a:t>
            </a:r>
            <a:r>
              <a:rPr sz="2400" b="1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AF50"/>
                </a:solidFill>
                <a:latin typeface="Times New Roman"/>
                <a:cs typeface="Times New Roman"/>
              </a:rPr>
              <a:t>yazılan</a:t>
            </a:r>
            <a:r>
              <a:rPr sz="24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defterler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kabul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edilmemektedir.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defterleri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PDF</a:t>
            </a:r>
            <a:r>
              <a:rPr sz="2400" b="1" spc="18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formatında</a:t>
            </a:r>
            <a:r>
              <a:rPr sz="2400" b="1" spc="27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staj</a:t>
            </a:r>
            <a:r>
              <a:rPr sz="2400" b="1" spc="26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sicil</a:t>
            </a:r>
            <a:r>
              <a:rPr sz="2400" b="1" spc="27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fişi</a:t>
            </a:r>
            <a:r>
              <a:rPr sz="2400" b="1" spc="26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ile</a:t>
            </a:r>
            <a:r>
              <a:rPr sz="2400" b="1" spc="27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tek</a:t>
            </a:r>
            <a:r>
              <a:rPr sz="2400" b="1" spc="27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bir</a:t>
            </a:r>
            <a:r>
              <a:rPr sz="2400" b="1" spc="2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dosya</a:t>
            </a:r>
            <a:r>
              <a:rPr sz="2400" b="1" spc="27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olarak </a:t>
            </a:r>
            <a:r>
              <a:rPr sz="2400" dirty="0">
                <a:latin typeface="Times New Roman"/>
                <a:cs typeface="Times New Roman"/>
              </a:rPr>
              <a:t>yapılmalıdır.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Aksi</a:t>
            </a:r>
            <a:r>
              <a:rPr sz="2400" b="1" spc="254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durumda</a:t>
            </a:r>
            <a:r>
              <a:rPr sz="2400" b="1" spc="250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olan</a:t>
            </a:r>
            <a:r>
              <a:rPr sz="2400" b="1" spc="250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defterleri</a:t>
            </a:r>
            <a:r>
              <a:rPr sz="2400" spc="25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kesinlikle</a:t>
            </a:r>
            <a:r>
              <a:rPr sz="2400" spc="245" dirty="0"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kabul edilmeyecektir.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384BC-F143-6B4A-9152-0B9AD02F1B61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B8F2DD5-B2A0-8F43-8974-365AE3511972}" type="datetime1">
              <a:rPr lang="tr-TR" smtClean="0"/>
              <a:t>8.05.2025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C133-6E90-3BAD-D45A-AC3D95D634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22</a:t>
            </a:fld>
            <a:endParaRPr lang="en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602739" y="1386522"/>
            <a:ext cx="8987155" cy="374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Aynı</a:t>
            </a:r>
            <a:r>
              <a:rPr b="1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işyerinde</a:t>
            </a:r>
            <a:r>
              <a:rPr b="1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staj</a:t>
            </a:r>
            <a:r>
              <a:rPr b="1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yapan</a:t>
            </a:r>
            <a:r>
              <a:rPr b="1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öğrenciler</a:t>
            </a:r>
            <a:r>
              <a:rPr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bu</a:t>
            </a:r>
            <a:r>
              <a:rPr spc="120" dirty="0"/>
              <a:t> </a:t>
            </a:r>
            <a:r>
              <a:rPr dirty="0"/>
              <a:t>durumu</a:t>
            </a:r>
            <a:r>
              <a:rPr spc="120" dirty="0"/>
              <a:t> </a:t>
            </a:r>
            <a:r>
              <a:rPr dirty="0"/>
              <a:t>defterlerinde</a:t>
            </a:r>
            <a:r>
              <a:rPr spc="120" dirty="0"/>
              <a:t> </a:t>
            </a:r>
            <a:r>
              <a:rPr spc="-10" dirty="0"/>
              <a:t>mutlaka </a:t>
            </a:r>
            <a:r>
              <a:rPr dirty="0"/>
              <a:t>belirtmeleri</a:t>
            </a:r>
            <a:r>
              <a:rPr spc="-45" dirty="0"/>
              <a:t> </a:t>
            </a:r>
            <a:r>
              <a:rPr spc="-10" dirty="0"/>
              <a:t>gerekmektedir.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6985">
              <a:lnSpc>
                <a:spcPct val="100000"/>
              </a:lnSpc>
              <a:tabLst>
                <a:tab pos="2101850" algn="l"/>
              </a:tabLst>
            </a:pPr>
            <a:r>
              <a:rPr dirty="0"/>
              <a:t>Aynı</a:t>
            </a:r>
            <a:r>
              <a:rPr spc="150" dirty="0"/>
              <a:t> </a:t>
            </a:r>
            <a:r>
              <a:rPr dirty="0"/>
              <a:t>işyerinde</a:t>
            </a:r>
            <a:r>
              <a:rPr spc="150" dirty="0"/>
              <a:t> </a:t>
            </a:r>
            <a:r>
              <a:rPr dirty="0"/>
              <a:t>staj</a:t>
            </a:r>
            <a:r>
              <a:rPr spc="150" dirty="0"/>
              <a:t> </a:t>
            </a:r>
            <a:r>
              <a:rPr dirty="0"/>
              <a:t>yapan</a:t>
            </a:r>
            <a:r>
              <a:rPr spc="150" dirty="0"/>
              <a:t> </a:t>
            </a:r>
            <a:r>
              <a:rPr dirty="0"/>
              <a:t>öğrencilerin,</a:t>
            </a:r>
            <a:r>
              <a:rPr spc="150" dirty="0"/>
              <a:t> </a:t>
            </a:r>
            <a:r>
              <a:rPr dirty="0"/>
              <a:t>staj</a:t>
            </a:r>
            <a:r>
              <a:rPr spc="150" dirty="0"/>
              <a:t> </a:t>
            </a:r>
            <a:r>
              <a:rPr dirty="0"/>
              <a:t>defterlerinin</a:t>
            </a:r>
            <a:r>
              <a:rPr spc="150" dirty="0"/>
              <a:t>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aynı</a:t>
            </a:r>
            <a:r>
              <a:rPr b="1" spc="14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olmaması gerekmektedir.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dirty="0"/>
              <a:t>Aksi</a:t>
            </a:r>
            <a:r>
              <a:rPr spc="-25" dirty="0"/>
              <a:t> </a:t>
            </a:r>
            <a:r>
              <a:rPr dirty="0"/>
              <a:t>takdirde,</a:t>
            </a:r>
            <a:r>
              <a:rPr spc="-60" dirty="0"/>
              <a:t> </a:t>
            </a:r>
            <a:r>
              <a:rPr dirty="0"/>
              <a:t>stajları</a:t>
            </a:r>
            <a:r>
              <a:rPr spc="-65" dirty="0"/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kabul</a:t>
            </a:r>
            <a:r>
              <a:rPr b="1" spc="-2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edilmez.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b="1" spc="-10" dirty="0">
              <a:solidFill>
                <a:srgbClr val="4471C4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/>
              <a:t>Hiçbir</a:t>
            </a:r>
            <a:r>
              <a:rPr spc="-45" dirty="0"/>
              <a:t> </a:t>
            </a:r>
            <a:r>
              <a:rPr dirty="0"/>
              <a:t>surette</a:t>
            </a:r>
            <a:r>
              <a:rPr spc="-45" dirty="0"/>
              <a:t> </a:t>
            </a: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Pazar</a:t>
            </a:r>
            <a:r>
              <a:rPr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günleri</a:t>
            </a:r>
            <a:r>
              <a:rPr spc="-60" dirty="0"/>
              <a:t> </a:t>
            </a:r>
            <a:r>
              <a:rPr dirty="0"/>
              <a:t>ile</a:t>
            </a:r>
            <a:r>
              <a:rPr spc="-45" dirty="0"/>
              <a:t> </a:t>
            </a: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Resmi</a:t>
            </a:r>
            <a:r>
              <a:rPr b="1" spc="-6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b="1" spc="-25" dirty="0">
                <a:solidFill>
                  <a:srgbClr val="EC7C30"/>
                </a:solidFill>
                <a:latin typeface="Times New Roman"/>
                <a:cs typeface="Times New Roman"/>
              </a:rPr>
              <a:t>Tatil</a:t>
            </a:r>
            <a:r>
              <a:rPr b="1" spc="-4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günlerinde</a:t>
            </a:r>
            <a:r>
              <a:rPr spc="-60" dirty="0"/>
              <a:t> </a:t>
            </a:r>
            <a:r>
              <a:rPr dirty="0"/>
              <a:t>staj</a:t>
            </a:r>
            <a:r>
              <a:rPr spc="-45" dirty="0"/>
              <a:t> </a:t>
            </a:r>
            <a:r>
              <a:rPr spc="-10" dirty="0"/>
              <a:t>yapılamaz.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080">
              <a:lnSpc>
                <a:spcPct val="100000"/>
              </a:lnSpc>
              <a:tabLst>
                <a:tab pos="757555" algn="l"/>
                <a:tab pos="1853564" algn="l"/>
                <a:tab pos="2895600" algn="l"/>
                <a:tab pos="3918585" algn="l"/>
                <a:tab pos="4368165" algn="l"/>
                <a:tab pos="5544185" algn="l"/>
                <a:tab pos="6111240" algn="l"/>
                <a:tab pos="7875905" algn="l"/>
              </a:tabLst>
            </a:pPr>
            <a:r>
              <a:rPr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Yurt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dışında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spc="-10" dirty="0"/>
              <a:t>yapılan</a:t>
            </a:r>
            <a:r>
              <a:rPr dirty="0"/>
              <a:t>	</a:t>
            </a:r>
            <a:r>
              <a:rPr spc="-10" dirty="0"/>
              <a:t>stajlara</a:t>
            </a:r>
            <a:r>
              <a:rPr dirty="0"/>
              <a:t>	</a:t>
            </a:r>
            <a:r>
              <a:rPr spc="-25" dirty="0"/>
              <a:t>ait</a:t>
            </a:r>
            <a:r>
              <a:rPr dirty="0"/>
              <a:t>	</a:t>
            </a:r>
            <a:r>
              <a:rPr spc="-10" dirty="0"/>
              <a:t>defterler</a:t>
            </a:r>
            <a:r>
              <a:rPr dirty="0"/>
              <a:t>	</a:t>
            </a:r>
            <a:r>
              <a:rPr spc="-20" dirty="0"/>
              <a:t>staj</a:t>
            </a:r>
            <a:r>
              <a:rPr dirty="0"/>
              <a:t>	</a:t>
            </a:r>
            <a:r>
              <a:rPr spc="-10" dirty="0"/>
              <a:t>yönergesinde</a:t>
            </a:r>
            <a:r>
              <a:rPr dirty="0"/>
              <a:t>	</a:t>
            </a:r>
            <a:r>
              <a:rPr spc="-10" dirty="0"/>
              <a:t>belirtilen </a:t>
            </a:r>
            <a:r>
              <a:rPr dirty="0"/>
              <a:t>esaslara</a:t>
            </a:r>
            <a:r>
              <a:rPr spc="-60" dirty="0"/>
              <a:t> </a:t>
            </a:r>
            <a:r>
              <a:rPr dirty="0" err="1"/>
              <a:t>göre</a:t>
            </a:r>
            <a:r>
              <a:rPr spc="-20" dirty="0"/>
              <a:t> </a:t>
            </a:r>
            <a:r>
              <a:rPr spc="-10" dirty="0" err="1"/>
              <a:t>doldurulabilir</a:t>
            </a:r>
            <a:r>
              <a:rPr spc="-10" dirty="0"/>
              <a:t>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86FA4-AD49-A69A-2401-266621FC5AC6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E74802B-7E4D-1646-86C3-A2876F75AE87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A792D-A501-7B7C-E76B-0BC660BE80A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23</a:t>
            </a:fld>
            <a:endParaRPr lang="en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0895" algn="l"/>
                <a:tab pos="2368550" algn="l"/>
                <a:tab pos="4300855" algn="l"/>
                <a:tab pos="5587365" algn="l"/>
                <a:tab pos="6908165" algn="l"/>
                <a:tab pos="8214359" algn="l"/>
              </a:tabLst>
            </a:pPr>
            <a:r>
              <a:rPr spc="-20" dirty="0"/>
              <a:t>Staj</a:t>
            </a:r>
            <a:r>
              <a:rPr dirty="0"/>
              <a:t>	</a:t>
            </a:r>
            <a:r>
              <a:rPr spc="-10" dirty="0"/>
              <a:t>defterinde</a:t>
            </a:r>
            <a:r>
              <a:rPr dirty="0"/>
              <a:t>	</a:t>
            </a:r>
            <a:r>
              <a:rPr spc="-10" dirty="0"/>
              <a:t>doldurulması</a:t>
            </a:r>
            <a:r>
              <a:rPr dirty="0"/>
              <a:t>	</a:t>
            </a:r>
            <a:r>
              <a:rPr spc="-10" dirty="0"/>
              <a:t>gereken</a:t>
            </a:r>
            <a:r>
              <a:rPr dirty="0"/>
              <a:t>	</a:t>
            </a:r>
            <a:r>
              <a:rPr spc="-10" dirty="0"/>
              <a:t>kısımlar</a:t>
            </a:r>
            <a:r>
              <a:rPr dirty="0"/>
              <a:t>	</a:t>
            </a:r>
            <a:r>
              <a:rPr spc="-10" dirty="0"/>
              <a:t>eksiksiz</a:t>
            </a:r>
            <a:r>
              <a:rPr dirty="0"/>
              <a:t>	</a:t>
            </a:r>
            <a:r>
              <a:rPr spc="-10" dirty="0"/>
              <a:t>olarak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doldurulmalıdır.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715">
              <a:lnSpc>
                <a:spcPct val="100000"/>
              </a:lnSpc>
              <a:tabLst>
                <a:tab pos="390525" algn="l"/>
                <a:tab pos="1325880" algn="l"/>
                <a:tab pos="2514600" algn="l"/>
                <a:tab pos="3615054" algn="l"/>
                <a:tab pos="4238625" algn="l"/>
                <a:tab pos="5283835" algn="l"/>
                <a:tab pos="6739255" algn="l"/>
                <a:tab pos="7355205" algn="l"/>
                <a:tab pos="8069580" algn="l"/>
                <a:tab pos="8498205" algn="l"/>
              </a:tabLst>
            </a:pPr>
            <a:r>
              <a:rPr spc="-25" dirty="0"/>
              <a:t>İç</a:t>
            </a:r>
            <a:r>
              <a:rPr dirty="0"/>
              <a:t>	</a:t>
            </a:r>
            <a:r>
              <a:rPr spc="-10" dirty="0"/>
              <a:t>Kapak</a:t>
            </a:r>
            <a:r>
              <a:rPr dirty="0"/>
              <a:t>	</a:t>
            </a:r>
            <a:r>
              <a:rPr spc="-10" dirty="0"/>
              <a:t>üzerinde</a:t>
            </a:r>
            <a:r>
              <a:rPr dirty="0"/>
              <a:t>	</a:t>
            </a:r>
            <a:r>
              <a:rPr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öğrenci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20" dirty="0">
                <a:solidFill>
                  <a:srgbClr val="6FAC46"/>
                </a:solidFill>
                <a:latin typeface="Times New Roman"/>
                <a:cs typeface="Times New Roman"/>
              </a:rPr>
              <a:t>adı,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soyadı,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numarası,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20" dirty="0">
                <a:solidFill>
                  <a:srgbClr val="6FAC46"/>
                </a:solidFill>
                <a:latin typeface="Times New Roman"/>
                <a:cs typeface="Times New Roman"/>
              </a:rPr>
              <a:t>staj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20" dirty="0">
                <a:solidFill>
                  <a:srgbClr val="6FAC46"/>
                </a:solidFill>
                <a:latin typeface="Times New Roman"/>
                <a:cs typeface="Times New Roman"/>
              </a:rPr>
              <a:t>türü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25" dirty="0">
                <a:solidFill>
                  <a:srgbClr val="6FAC46"/>
                </a:solidFill>
                <a:latin typeface="Times New Roman"/>
                <a:cs typeface="Times New Roman"/>
              </a:rPr>
              <a:t>ve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b="1" spc="-20" dirty="0">
                <a:solidFill>
                  <a:srgbClr val="6FAC46"/>
                </a:solidFill>
                <a:latin typeface="Times New Roman"/>
                <a:cs typeface="Times New Roman"/>
              </a:rPr>
              <a:t>staj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tarihleri</a:t>
            </a:r>
            <a:r>
              <a:rPr b="1" spc="-6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dirty="0"/>
              <a:t>mutlaka</a:t>
            </a:r>
            <a:r>
              <a:rPr spc="-25" dirty="0"/>
              <a:t> </a:t>
            </a:r>
            <a:r>
              <a:rPr spc="-10" dirty="0"/>
              <a:t>belirtilmelidir.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47D77-0FD4-9156-7CD8-5BEF2269189C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28234E6D-1DF6-704F-8787-258FF3F0970F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B1C3-DDB9-E277-43C0-2E40AB87660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24</a:t>
            </a:fld>
            <a:endParaRPr lang="en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652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Öğrenci</a:t>
            </a:r>
            <a:r>
              <a:rPr sz="2400" b="1" spc="16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bilgileri,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staj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türü,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işyerinin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bilgileri,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imzası</a:t>
            </a:r>
            <a:r>
              <a:rPr sz="2400" b="1" spc="15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kaşesi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mutlaka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bulunmalıdır.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defterlerinde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doldurulan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sayfaların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alt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üst</a:t>
            </a:r>
            <a:r>
              <a:rPr sz="2400" spc="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tarafındaki</a:t>
            </a:r>
            <a:r>
              <a:rPr sz="2400" spc="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bilgiler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(yapılan</a:t>
            </a:r>
            <a:r>
              <a:rPr sz="2400" b="1" spc="-5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iş,</a:t>
            </a:r>
            <a:r>
              <a:rPr sz="2400" b="1" spc="-4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sayfa</a:t>
            </a:r>
            <a:r>
              <a:rPr sz="2400" b="1" spc="-3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no,</a:t>
            </a:r>
            <a:r>
              <a:rPr sz="2400" b="1" spc="-2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tarih,</a:t>
            </a:r>
            <a:r>
              <a:rPr sz="2400" b="1" spc="-5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imza</a:t>
            </a:r>
            <a:r>
              <a:rPr sz="2400" b="1" spc="-2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vb.)</a:t>
            </a:r>
            <a:r>
              <a:rPr sz="2400" b="1" spc="-3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mutlaka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doldurulmalıdır.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defterinin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her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sayfasının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işletmedeki</a:t>
            </a:r>
            <a:r>
              <a:rPr sz="2400" spc="170" dirty="0"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staj</a:t>
            </a:r>
            <a:r>
              <a:rPr sz="2400" spc="170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sorumlusu</a:t>
            </a:r>
            <a:r>
              <a:rPr sz="2400" spc="175" dirty="0">
                <a:solidFill>
                  <a:srgbClr val="6FAC46"/>
                </a:solidFill>
                <a:latin typeface="Times New Roman"/>
                <a:cs typeface="Times New Roman"/>
              </a:rPr>
              <a:t>  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mühendis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imzalanmış olması,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ilk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son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sayfaların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ise</a:t>
            </a:r>
            <a:r>
              <a:rPr sz="2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onaylı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ve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mühürlü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olması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gerekmektedir.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82289-4222-F98A-F981-51F21CCD910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67B89B0-0A37-9740-8604-C403162B074B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992CE-DC4F-7CE3-81C6-A0EFE1841F5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25</a:t>
            </a:fld>
            <a:endParaRPr lang="en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652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Stajdaki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çizimler</a:t>
            </a:r>
            <a:r>
              <a:rPr sz="2400" b="1" spc="44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teknik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resim</a:t>
            </a:r>
            <a:r>
              <a:rPr sz="2400" spc="43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kurallarına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uygun,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detaylı</a:t>
            </a:r>
            <a:r>
              <a:rPr sz="2400" b="1" spc="434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anlaşılır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olarak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çizilmelidir.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Tüm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fotoğraf,</a:t>
            </a:r>
            <a:r>
              <a:rPr sz="2400" b="1" spc="10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şekil,</a:t>
            </a:r>
            <a:r>
              <a:rPr sz="2400" b="1" spc="10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grafik</a:t>
            </a:r>
            <a:r>
              <a:rPr sz="2400" b="1" spc="10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çizelgeler</a:t>
            </a:r>
            <a:r>
              <a:rPr sz="2400" b="1" spc="10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numaralandırılmalı,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konu </a:t>
            </a:r>
            <a:r>
              <a:rPr sz="2400" dirty="0">
                <a:latin typeface="Times New Roman"/>
                <a:cs typeface="Times New Roman"/>
              </a:rPr>
              <a:t>anlatımlarında</a:t>
            </a:r>
            <a:r>
              <a:rPr sz="2400" spc="27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bu</a:t>
            </a:r>
            <a:r>
              <a:rPr sz="2400" spc="28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numaralara</a:t>
            </a:r>
            <a:r>
              <a:rPr sz="2400" spc="27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285" dirty="0">
                <a:latin typeface="Times New Roman"/>
                <a:cs typeface="Times New Roman"/>
              </a:rPr>
              <a:t> 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atıflar</a:t>
            </a:r>
            <a:r>
              <a:rPr sz="2400" b="1" spc="280" dirty="0">
                <a:solidFill>
                  <a:srgbClr val="4471C4"/>
                </a:solidFill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80" dirty="0">
                <a:latin typeface="Times New Roman"/>
                <a:cs typeface="Times New Roman"/>
              </a:rPr>
              <a:t>   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açıklamalar </a:t>
            </a:r>
            <a:r>
              <a:rPr sz="2400" spc="-10" dirty="0">
                <a:latin typeface="Times New Roman"/>
                <a:cs typeface="Times New Roman"/>
              </a:rPr>
              <a:t>yapılmalıdır.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defterinde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ilk</a:t>
            </a:r>
            <a:r>
              <a:rPr sz="2400" b="1" spc="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gün,</a:t>
            </a:r>
            <a:r>
              <a:rPr sz="2400" b="1" spc="1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staj</a:t>
            </a:r>
            <a:r>
              <a:rPr sz="2400" b="1" spc="1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yerinin genel</a:t>
            </a:r>
            <a:r>
              <a:rPr sz="2400" b="1" spc="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tanıtımı</a:t>
            </a:r>
            <a:r>
              <a:rPr sz="2400" b="1" spc="1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(işyerinin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adı,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adresi, </a:t>
            </a:r>
            <a:r>
              <a:rPr sz="2400" dirty="0">
                <a:latin typeface="Times New Roman"/>
                <a:cs typeface="Times New Roman"/>
              </a:rPr>
              <a:t>bağlı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olduğu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kuruluşlar,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kısa</a:t>
            </a:r>
            <a:r>
              <a:rPr sz="2400" spc="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tarihçesi,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organizasyon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yapısı,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çalışma </a:t>
            </a:r>
            <a:r>
              <a:rPr sz="2400" dirty="0">
                <a:latin typeface="Times New Roman"/>
                <a:cs typeface="Times New Roman"/>
              </a:rPr>
              <a:t>alanları,</a:t>
            </a:r>
            <a:r>
              <a:rPr sz="2400" spc="2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sektör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içindeki</a:t>
            </a:r>
            <a:r>
              <a:rPr sz="2400" spc="2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yeri,</a:t>
            </a:r>
            <a:r>
              <a:rPr sz="2400" spc="2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misyonu,</a:t>
            </a:r>
            <a:r>
              <a:rPr sz="2400" spc="2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vizyonu,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iş</a:t>
            </a:r>
            <a:r>
              <a:rPr sz="2400" spc="29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stratejisi</a:t>
            </a:r>
            <a:r>
              <a:rPr sz="2400" spc="29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vs.) </a:t>
            </a:r>
            <a:r>
              <a:rPr sz="2400" spc="-10" dirty="0">
                <a:latin typeface="Times New Roman"/>
                <a:cs typeface="Times New Roman"/>
              </a:rPr>
              <a:t>yapılmalıdır.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Esnasında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60" dirty="0"/>
              <a:t> </a:t>
            </a:r>
            <a:r>
              <a:rPr dirty="0"/>
              <a:t>Gereken</a:t>
            </a:r>
            <a:r>
              <a:rPr spc="-40" dirty="0"/>
              <a:t> </a:t>
            </a:r>
            <a:r>
              <a:rPr spc="-10" dirty="0"/>
              <a:t>İşlemler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6C01D-1041-5ED9-7799-F9DCE12946E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003E292-63E7-7F4D-B4E8-D96FF7B8385B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24470-2F69-B322-C4AB-D1B5EB26309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26</a:t>
            </a:fld>
            <a:endParaRPr lang="en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781" y="2360066"/>
            <a:ext cx="842137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4920" marR="5080" indent="-1252855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155" dirty="0"/>
              <a:t> </a:t>
            </a:r>
            <a:r>
              <a:rPr sz="4400" spc="-10" dirty="0"/>
              <a:t>SONRASINDA</a:t>
            </a:r>
            <a:r>
              <a:rPr sz="4400" spc="-430" dirty="0"/>
              <a:t> </a:t>
            </a:r>
            <a:r>
              <a:rPr sz="4400" spc="-40" dirty="0"/>
              <a:t>YAPILMASI </a:t>
            </a:r>
            <a:r>
              <a:rPr sz="4400" dirty="0"/>
              <a:t>GEREKEN</a:t>
            </a:r>
            <a:r>
              <a:rPr sz="4400" spc="-60" dirty="0"/>
              <a:t> </a:t>
            </a:r>
            <a:r>
              <a:rPr sz="4400" spc="-10" dirty="0"/>
              <a:t>İŞLEMLER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DE8DA-B644-CD5B-DB34-F127A64C6BC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A9D2811-F216-E948-BEC8-1A2D8C1E6850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AFFB3-85C9-1D5E-4758-23B288323FC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27</a:t>
            </a:fld>
            <a:endParaRPr lang="en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7343" y="518172"/>
            <a:ext cx="760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</a:tabLst>
            </a:pPr>
            <a:r>
              <a:rPr sz="2000" spc="-20" dirty="0">
                <a:latin typeface="Times New Roman"/>
                <a:cs typeface="Times New Roman"/>
              </a:rPr>
              <a:t>Staj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12548" y="518172"/>
            <a:ext cx="101726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defterleri,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63708" y="518172"/>
            <a:ext cx="13512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komisyonun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0243" y="823073"/>
            <a:ext cx="1125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belirlediği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26675" y="823073"/>
            <a:ext cx="1987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6630" algn="l"/>
                <a:tab pos="1623060" algn="l"/>
              </a:tabLst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tarihte</a:t>
            </a:r>
            <a:r>
              <a:rPr sz="2000" spc="-10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ilgili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staj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9989" y="1127973"/>
            <a:ext cx="325437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2212975" algn="l"/>
              </a:tabLst>
            </a:pPr>
            <a:r>
              <a:rPr sz="2000" dirty="0">
                <a:latin typeface="Times New Roman"/>
                <a:cs typeface="Times New Roman"/>
              </a:rPr>
              <a:t>linkine</a:t>
            </a:r>
            <a:r>
              <a:rPr sz="2000" spc="190" dirty="0"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TEK</a:t>
            </a:r>
            <a:r>
              <a:rPr sz="2000" spc="19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PDF</a:t>
            </a:r>
            <a:r>
              <a:rPr sz="2000" spc="185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000" spc="-10" dirty="0">
                <a:latin typeface="Times New Roman"/>
                <a:cs typeface="Times New Roman"/>
              </a:rPr>
              <a:t>dosyası </a:t>
            </a:r>
            <a:r>
              <a:rPr sz="2000" dirty="0">
                <a:latin typeface="Times New Roman"/>
                <a:cs typeface="Times New Roman"/>
              </a:rPr>
              <a:t>olarak</a:t>
            </a:r>
            <a:r>
              <a:rPr sz="2000" spc="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(sicil</a:t>
            </a:r>
            <a:r>
              <a:rPr sz="2000" spc="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fişi</a:t>
            </a:r>
            <a:r>
              <a:rPr sz="2000" spc="10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+staj</a:t>
            </a:r>
            <a:r>
              <a:rPr sz="2000" spc="5" dirty="0">
                <a:latin typeface="Times New Roman"/>
                <a:cs typeface="Times New Roman"/>
              </a:rPr>
              <a:t>  </a:t>
            </a:r>
            <a:r>
              <a:rPr sz="2000" spc="-10" dirty="0">
                <a:latin typeface="Times New Roman"/>
                <a:cs typeface="Times New Roman"/>
              </a:rPr>
              <a:t>defteri) İşyeri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tarafından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değerlendirilen</a:t>
            </a:r>
            <a:r>
              <a:rPr sz="2000" spc="210" dirty="0"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staj</a:t>
            </a:r>
            <a:r>
              <a:rPr sz="2000" b="1" spc="215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sicil</a:t>
            </a:r>
            <a:r>
              <a:rPr sz="2000" b="1" spc="210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0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fişi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2943" y="2391676"/>
            <a:ext cx="3241040" cy="2819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50"/>
              </a:lnSpc>
              <a:tabLst>
                <a:tab pos="1165225" algn="l"/>
                <a:tab pos="1712595" algn="l"/>
                <a:tab pos="2651125" algn="l"/>
              </a:tabLst>
            </a:pPr>
            <a:r>
              <a:rPr sz="2000" spc="-10" dirty="0">
                <a:latin typeface="Times New Roman"/>
                <a:cs typeface="Times New Roman"/>
              </a:rPr>
              <a:t>mühürlü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ve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imzalı</a:t>
            </a:r>
            <a:r>
              <a:rPr sz="2000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17343" y="2651873"/>
            <a:ext cx="3599179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sunulmalıdır.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1269365" algn="l"/>
                <a:tab pos="1929764" algn="l"/>
                <a:tab pos="3232785" algn="l"/>
              </a:tabLst>
            </a:pP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Mezun</a:t>
            </a:r>
            <a:r>
              <a:rPr sz="2000" b="1" spc="2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durumda</a:t>
            </a:r>
            <a:r>
              <a:rPr sz="2000" b="1" spc="2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(sadece</a:t>
            </a:r>
            <a:r>
              <a:rPr sz="2000" b="1" spc="25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stajı </a:t>
            </a:r>
            <a:r>
              <a:rPr sz="20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kalan)</a:t>
            </a:r>
            <a:r>
              <a:rPr sz="20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olan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öğrenciler,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staj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0499" y="3871173"/>
            <a:ext cx="19100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2410" algn="l"/>
              </a:tabLst>
            </a:pPr>
            <a:r>
              <a:rPr sz="2000" spc="-10" dirty="0">
                <a:latin typeface="Times New Roman"/>
                <a:cs typeface="Times New Roman"/>
              </a:rPr>
              <a:t>defterlerini,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staj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60499" y="3871173"/>
            <a:ext cx="325374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bitiminde</a:t>
            </a: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930910" algn="l"/>
                <a:tab pos="2072639" algn="l"/>
              </a:tabLst>
            </a:pPr>
            <a:r>
              <a:rPr sz="2000" spc="-10" dirty="0">
                <a:latin typeface="Times New Roman"/>
                <a:cs typeface="Times New Roman"/>
              </a:rPr>
              <a:t>teslim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etmeleri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durumunda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60499" y="4480974"/>
            <a:ext cx="23780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değerlendirmeye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alınır.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17346" y="5090173"/>
            <a:ext cx="2320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1659889" algn="l"/>
              </a:tabLst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Süresi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içinde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41976" y="5090173"/>
            <a:ext cx="6718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teslim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60247" y="5395073"/>
            <a:ext cx="325501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edilmeyen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eksik</a:t>
            </a:r>
            <a:r>
              <a:rPr sz="2000" b="1" spc="3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hazırlanmış </a:t>
            </a:r>
            <a:r>
              <a:rPr sz="2000" dirty="0">
                <a:latin typeface="Times New Roman"/>
                <a:cs typeface="Times New Roman"/>
              </a:rPr>
              <a:t>veya</a:t>
            </a:r>
            <a:r>
              <a:rPr sz="2000" spc="360" dirty="0"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onaysız</a:t>
            </a:r>
            <a:r>
              <a:rPr sz="2000" b="1" spc="355" dirty="0">
                <a:solidFill>
                  <a:srgbClr val="6F2F9F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staj</a:t>
            </a:r>
            <a:r>
              <a:rPr sz="2000" spc="365" dirty="0">
                <a:latin typeface="Times New Roman"/>
                <a:cs typeface="Times New Roman"/>
              </a:rPr>
              <a:t>  </a:t>
            </a:r>
            <a:r>
              <a:rPr sz="2000" spc="-10" dirty="0">
                <a:latin typeface="Times New Roman"/>
                <a:cs typeface="Times New Roman"/>
              </a:rPr>
              <a:t>defterleri </a:t>
            </a:r>
            <a:r>
              <a:rPr sz="2000" b="1" dirty="0">
                <a:solidFill>
                  <a:srgbClr val="6F2F9F"/>
                </a:solidFill>
                <a:latin typeface="Times New Roman"/>
                <a:cs typeface="Times New Roman"/>
              </a:rPr>
              <a:t>değerlendirmeye</a:t>
            </a:r>
            <a:r>
              <a:rPr sz="2000" b="1" spc="-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alınmaz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0" dirty="0"/>
              <a:t> </a:t>
            </a:r>
            <a:r>
              <a:rPr dirty="0"/>
              <a:t>Sonrasında</a:t>
            </a:r>
            <a:r>
              <a:rPr spc="-120" dirty="0"/>
              <a:t> </a:t>
            </a:r>
            <a:r>
              <a:rPr spc="-25" dirty="0"/>
              <a:t>Yapılması</a:t>
            </a:r>
            <a:r>
              <a:rPr spc="-55" dirty="0"/>
              <a:t> </a:t>
            </a:r>
            <a:r>
              <a:rPr dirty="0"/>
              <a:t>Gereken</a:t>
            </a:r>
            <a:r>
              <a:rPr spc="-35" dirty="0"/>
              <a:t> </a:t>
            </a:r>
            <a:r>
              <a:rPr spc="-10" dirty="0"/>
              <a:t>İşlemler</a:t>
            </a: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77012"/>
            <a:ext cx="8284464" cy="6380987"/>
          </a:xfrm>
          <a:prstGeom prst="rect">
            <a:avLst/>
          </a:prstGeom>
        </p:spPr>
      </p:pic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29198F95-AC75-7421-990C-C8EF9E04232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8B9D485F-7EF4-7645-B612-1C706B2C5EFC}" type="datetime1">
              <a:rPr lang="tr-TR" smtClean="0"/>
              <a:t>8.05.2025</a:t>
            </a:fld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9DE3E90-F14A-F209-231A-060681A143E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28</a:t>
            </a:fld>
            <a:endParaRPr lang="en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9578" y="2360066"/>
            <a:ext cx="621093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215" dirty="0"/>
              <a:t> </a:t>
            </a:r>
            <a:r>
              <a:rPr sz="4400" spc="-10" dirty="0"/>
              <a:t>DEFTERLERİNİN DEĞERLENDİRİLMESİ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E1C98-01D5-F553-C970-26DBA61CC52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8E428197-D16D-8B4D-A213-142FF7E319FD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D031A-722B-D5AD-202F-E2EA4E04D2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29</a:t>
            </a:fld>
            <a:endParaRPr lang="en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30" dirty="0"/>
              <a:t> </a:t>
            </a:r>
            <a:r>
              <a:rPr spc="-10" dirty="0"/>
              <a:t>Bilgiler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39" y="1944661"/>
            <a:ext cx="8922385" cy="3783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gündemi 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tüm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konular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için,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Sakarya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Uygulamalı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Bilimler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Üniversitesi,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Teknoloji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Fakültesi,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İnşaat</a:t>
            </a:r>
            <a:r>
              <a:rPr sz="2400" b="1" u="heavy" spc="-5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Mühendisliği</a:t>
            </a:r>
            <a:r>
              <a:rPr sz="2400" b="1" u="heavy" spc="-6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Bölümü</a:t>
            </a:r>
            <a:r>
              <a:rPr sz="2400" b="1" u="heavy" spc="-5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web</a:t>
            </a:r>
            <a:r>
              <a:rPr sz="2400" b="1" u="heavy" spc="-2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Times New Roman"/>
                <a:cs typeface="Times New Roman"/>
              </a:rPr>
              <a:t>sayfası</a:t>
            </a: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takip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edilecektir.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r>
              <a:rPr lang="en-US" sz="2400" dirty="0">
                <a:latin typeface="Times New Roman"/>
                <a:cs typeface="Times New Roman"/>
                <a:hlinkClick r:id="rId2"/>
              </a:rPr>
              <a:t>https://inm.subu.edu.tr/sites/inm.subu.edu.tr/files/2022-12/Teknoloji_Fakultesi_Isletmede_Mesleki_Egitim_ve_Staj_Yönergesi.pdf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D6912-16BE-7D8B-6018-334230C71D1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815D221-1473-9B4B-9C3B-E0A24C13BD99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19E2B-B392-F956-6815-577F8BA0AE3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</a:t>
            </a:fld>
            <a:endParaRPr lang="en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293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3630" algn="l"/>
              </a:tabLst>
            </a:pPr>
            <a:r>
              <a:rPr sz="2400" spc="-10" dirty="0">
                <a:latin typeface="Times New Roman"/>
                <a:cs typeface="Times New Roman"/>
              </a:rPr>
              <a:t>Stajını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gerçekleştiren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7711" y="1386522"/>
            <a:ext cx="4582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  <a:tab pos="1313815" algn="l"/>
                <a:tab pos="3386454" algn="l"/>
              </a:tabLst>
            </a:pPr>
            <a:r>
              <a:rPr sz="2400" spc="-25" dirty="0">
                <a:latin typeface="Times New Roman"/>
                <a:cs typeface="Times New Roman"/>
              </a:rPr>
              <a:t>ve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dokümanlarını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belirtilen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60128" y="1386522"/>
            <a:ext cx="934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süreler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1752282"/>
            <a:ext cx="7571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1770" algn="l"/>
                <a:tab pos="2674620" algn="l"/>
                <a:tab pos="3634740" algn="l"/>
                <a:tab pos="4610100" algn="l"/>
                <a:tab pos="5417820" algn="l"/>
                <a:tab pos="7086600" algn="l"/>
              </a:tabLst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içerisinde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eksiksiz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olarak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teslim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4471C4"/>
                </a:solidFill>
                <a:latin typeface="Times New Roman"/>
                <a:cs typeface="Times New Roman"/>
              </a:rPr>
              <a:t>eden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öğrencilerin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4471C4"/>
                </a:solidFill>
                <a:latin typeface="Times New Roman"/>
                <a:cs typeface="Times New Roman"/>
              </a:rPr>
              <a:t>staj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49231" y="1752282"/>
            <a:ext cx="1238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defterleri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739" y="2118042"/>
            <a:ext cx="4044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685" algn="l"/>
                <a:tab pos="3209925" algn="l"/>
              </a:tabLst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komisyon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tarafından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içerik,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8896" y="2118042"/>
            <a:ext cx="2557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6965" algn="l"/>
                <a:tab pos="1680845" algn="l"/>
              </a:tabLst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nitelik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nicelik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84995" y="2118042"/>
            <a:ext cx="1602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bakımından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2739" y="2483802"/>
            <a:ext cx="898652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değerlendirilir.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belirlenen</a:t>
            </a:r>
            <a:r>
              <a:rPr sz="2400" b="1" spc="5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ve</a:t>
            </a:r>
            <a:r>
              <a:rPr sz="2400" b="1" spc="5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ilan</a:t>
            </a:r>
            <a:r>
              <a:rPr sz="2400" b="1" spc="5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edilen</a:t>
            </a:r>
            <a:r>
              <a:rPr sz="2400" b="1" spc="5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tarihlerde</a:t>
            </a:r>
            <a:r>
              <a:rPr sz="2400" b="1" spc="5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staj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değerlendirmeleri</a:t>
            </a:r>
            <a:r>
              <a:rPr sz="2400" b="1" spc="20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yapılır.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Mezun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durumda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olanlar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komisyonu </a:t>
            </a:r>
            <a:r>
              <a:rPr sz="2400" dirty="0">
                <a:latin typeface="Times New Roman"/>
                <a:cs typeface="Times New Roman"/>
              </a:rPr>
              <a:t>toplanıp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değerlendirme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yapabilir.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komisyonu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değerlendirme</a:t>
            </a:r>
            <a:r>
              <a:rPr sz="2400" b="1" spc="1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sonucunda</a:t>
            </a:r>
            <a:r>
              <a:rPr sz="2400" b="1" spc="114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öğrencinin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yaptığı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stajı,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staj </a:t>
            </a:r>
            <a:r>
              <a:rPr sz="2400" dirty="0">
                <a:latin typeface="Times New Roman"/>
                <a:cs typeface="Times New Roman"/>
              </a:rPr>
              <a:t>defterindeki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bilgilere,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belgelere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hallerde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yapılan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kontrol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 </a:t>
            </a:r>
            <a:r>
              <a:rPr sz="2400" dirty="0">
                <a:latin typeface="Times New Roman"/>
                <a:cs typeface="Times New Roman"/>
              </a:rPr>
              <a:t>mülakata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göre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kabul</a:t>
            </a:r>
            <a:r>
              <a:rPr sz="24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veya</a:t>
            </a:r>
            <a:r>
              <a:rPr sz="24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reddeder.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5" dirty="0"/>
              <a:t> </a:t>
            </a:r>
            <a:r>
              <a:rPr dirty="0"/>
              <a:t>Defterlerinin</a:t>
            </a:r>
            <a:r>
              <a:rPr spc="-55" dirty="0"/>
              <a:t> </a:t>
            </a:r>
            <a:r>
              <a:rPr spc="-10" dirty="0"/>
              <a:t>Değerlendirilmesi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9138757-3B3D-E928-F391-49158DB0B35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4D26303-D95F-CC46-BC9C-44D82B85F2C4}" type="datetime1">
              <a:rPr lang="tr-TR" smtClean="0"/>
              <a:t>8.05.2025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F6CCC74-11C4-1A96-BCBC-4A77E0C2D7B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30</a:t>
            </a:fld>
            <a:endParaRPr lang="en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Öğrenci</a:t>
            </a:r>
            <a:r>
              <a:rPr spc="-55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geçersiz</a:t>
            </a:r>
            <a:r>
              <a:rPr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sayılan</a:t>
            </a:r>
            <a:r>
              <a:rPr spc="-80" dirty="0"/>
              <a:t> </a:t>
            </a:r>
            <a:r>
              <a:rPr dirty="0"/>
              <a:t>stajını</a:t>
            </a:r>
            <a:r>
              <a:rPr spc="-75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aynı</a:t>
            </a:r>
            <a:r>
              <a:rPr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staj</a:t>
            </a:r>
            <a:r>
              <a:rPr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türünde</a:t>
            </a:r>
            <a:r>
              <a:rPr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yapmak</a:t>
            </a:r>
            <a:r>
              <a:rPr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zorundadır</a:t>
            </a:r>
            <a:r>
              <a:rPr spc="-10" dirty="0"/>
              <a:t>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715" algn="just">
              <a:lnSpc>
                <a:spcPct val="100000"/>
              </a:lnSpc>
            </a:pP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Staj</a:t>
            </a:r>
            <a:r>
              <a:rPr b="1" spc="13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sonuçları</a:t>
            </a:r>
            <a:r>
              <a:rPr dirty="0"/>
              <a:t>,</a:t>
            </a:r>
            <a:r>
              <a:rPr spc="130" dirty="0"/>
              <a:t>  </a:t>
            </a:r>
            <a:r>
              <a:rPr dirty="0"/>
              <a:t>staj</a:t>
            </a:r>
            <a:r>
              <a:rPr spc="135" dirty="0"/>
              <a:t>  </a:t>
            </a:r>
            <a:r>
              <a:rPr dirty="0"/>
              <a:t>değerlendirmesini</a:t>
            </a:r>
            <a:r>
              <a:rPr spc="125" dirty="0"/>
              <a:t>  </a:t>
            </a:r>
            <a:r>
              <a:rPr dirty="0"/>
              <a:t>izleyen</a:t>
            </a:r>
            <a:r>
              <a:rPr spc="125" dirty="0"/>
              <a:t> 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4</a:t>
            </a:r>
            <a:r>
              <a:rPr b="1" spc="13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hafta</a:t>
            </a:r>
            <a:r>
              <a:rPr b="1" spc="13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içinde</a:t>
            </a:r>
            <a:r>
              <a:rPr b="1" spc="13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b="1" spc="-25" dirty="0">
                <a:solidFill>
                  <a:srgbClr val="4471C4"/>
                </a:solidFill>
                <a:latin typeface="Times New Roman"/>
                <a:cs typeface="Times New Roman"/>
              </a:rPr>
              <a:t>web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ortamı</a:t>
            </a:r>
            <a:r>
              <a:rPr b="1" spc="34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ve</a:t>
            </a:r>
            <a:r>
              <a:rPr b="1" spc="33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bölüm</a:t>
            </a:r>
            <a:r>
              <a:rPr b="1" spc="34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duyuru</a:t>
            </a:r>
            <a:r>
              <a:rPr b="1" spc="33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panolarında</a:t>
            </a:r>
            <a:r>
              <a:rPr b="1" spc="33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dirty="0"/>
              <a:t>ilan</a:t>
            </a:r>
            <a:r>
              <a:rPr spc="340" dirty="0"/>
              <a:t> </a:t>
            </a:r>
            <a:r>
              <a:rPr dirty="0"/>
              <a:t>edilir.</a:t>
            </a:r>
            <a:r>
              <a:rPr spc="340" dirty="0"/>
              <a:t> </a:t>
            </a:r>
            <a:r>
              <a:rPr dirty="0"/>
              <a:t>Bu</a:t>
            </a:r>
            <a:r>
              <a:rPr spc="335" dirty="0"/>
              <a:t> </a:t>
            </a:r>
            <a:r>
              <a:rPr dirty="0"/>
              <a:t>şekilde</a:t>
            </a:r>
            <a:r>
              <a:rPr spc="340" dirty="0"/>
              <a:t> </a:t>
            </a:r>
            <a:r>
              <a:rPr spc="-10" dirty="0"/>
              <a:t>yapılan </a:t>
            </a:r>
            <a:r>
              <a:rPr dirty="0"/>
              <a:t>sonuç</a:t>
            </a:r>
            <a:r>
              <a:rPr spc="-20" dirty="0"/>
              <a:t> </a:t>
            </a:r>
            <a:r>
              <a:rPr dirty="0"/>
              <a:t>duyuruları,</a:t>
            </a:r>
            <a:r>
              <a:rPr spc="-60" dirty="0"/>
              <a:t> </a:t>
            </a:r>
            <a:r>
              <a:rPr dirty="0"/>
              <a:t>öğrenciye</a:t>
            </a:r>
            <a:r>
              <a:rPr spc="-55" dirty="0"/>
              <a:t> </a:t>
            </a:r>
            <a:r>
              <a:rPr dirty="0"/>
              <a:t>tebliğ</a:t>
            </a:r>
            <a:r>
              <a:rPr spc="-45" dirty="0"/>
              <a:t> </a:t>
            </a:r>
            <a:r>
              <a:rPr dirty="0"/>
              <a:t>edilmiş</a:t>
            </a:r>
            <a:r>
              <a:rPr spc="-45" dirty="0"/>
              <a:t> </a:t>
            </a:r>
            <a:r>
              <a:rPr spc="-10" dirty="0"/>
              <a:t>sayılır.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080" algn="just">
              <a:lnSpc>
                <a:spcPct val="100000"/>
              </a:lnSpc>
            </a:pPr>
            <a:r>
              <a:rPr dirty="0"/>
              <a:t>Staj</a:t>
            </a:r>
            <a:r>
              <a:rPr spc="305" dirty="0"/>
              <a:t>  </a:t>
            </a:r>
            <a:r>
              <a:rPr dirty="0"/>
              <a:t>değerlendirme</a:t>
            </a:r>
            <a:r>
              <a:rPr spc="305" dirty="0"/>
              <a:t>  </a:t>
            </a:r>
            <a:r>
              <a:rPr dirty="0"/>
              <a:t>sonuçlarına</a:t>
            </a:r>
            <a:r>
              <a:rPr spc="300" dirty="0"/>
              <a:t> 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itiraz</a:t>
            </a:r>
            <a:r>
              <a:rPr dirty="0"/>
              <a:t>,</a:t>
            </a:r>
            <a:r>
              <a:rPr spc="305" dirty="0"/>
              <a:t>  </a:t>
            </a:r>
            <a:r>
              <a:rPr dirty="0"/>
              <a:t>sonuçların</a:t>
            </a:r>
            <a:r>
              <a:rPr spc="310" dirty="0"/>
              <a:t>  </a:t>
            </a:r>
            <a:r>
              <a:rPr spc="-10" dirty="0"/>
              <a:t>duyurulmasından </a:t>
            </a:r>
            <a:r>
              <a:rPr dirty="0"/>
              <a:t>itibaren</a:t>
            </a:r>
            <a:r>
              <a:rPr spc="509" dirty="0"/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bir</a:t>
            </a:r>
            <a:r>
              <a:rPr b="1" spc="4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(1)</a:t>
            </a:r>
            <a:r>
              <a:rPr b="1" spc="5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hafta</a:t>
            </a:r>
            <a:r>
              <a:rPr b="1" spc="5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/>
              <a:t>içinde</a:t>
            </a:r>
            <a:r>
              <a:rPr spc="515" dirty="0"/>
              <a:t> </a:t>
            </a:r>
            <a:r>
              <a:rPr dirty="0"/>
              <a:t>yazılı</a:t>
            </a:r>
            <a:r>
              <a:rPr spc="505" dirty="0"/>
              <a:t> </a:t>
            </a:r>
            <a:r>
              <a:rPr dirty="0"/>
              <a:t>olarak</a:t>
            </a:r>
            <a:r>
              <a:rPr spc="515" dirty="0"/>
              <a:t> </a:t>
            </a:r>
            <a:r>
              <a:rPr dirty="0"/>
              <a:t>ilgili</a:t>
            </a:r>
            <a:r>
              <a:rPr spc="520" dirty="0"/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Bölüm</a:t>
            </a:r>
            <a:r>
              <a:rPr b="1" spc="51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Başkanlığına </a:t>
            </a:r>
            <a:r>
              <a:rPr spc="-10" dirty="0"/>
              <a:t>yapılmalıdır.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080" algn="just">
              <a:lnSpc>
                <a:spcPct val="100000"/>
              </a:lnSpc>
            </a:pPr>
            <a:r>
              <a:rPr dirty="0"/>
              <a:t>Staj</a:t>
            </a:r>
            <a:r>
              <a:rPr spc="315" dirty="0"/>
              <a:t> </a:t>
            </a:r>
            <a:r>
              <a:rPr dirty="0"/>
              <a:t>sonuçlarına</a:t>
            </a:r>
            <a:r>
              <a:rPr spc="300" dirty="0"/>
              <a:t> </a:t>
            </a:r>
            <a:r>
              <a:rPr dirty="0"/>
              <a:t>itirazları</a:t>
            </a:r>
            <a:r>
              <a:rPr spc="315" dirty="0"/>
              <a:t> </a:t>
            </a:r>
            <a:r>
              <a:rPr dirty="0"/>
              <a:t>kabul</a:t>
            </a:r>
            <a:r>
              <a:rPr spc="305" dirty="0"/>
              <a:t> </a:t>
            </a:r>
            <a:r>
              <a:rPr dirty="0"/>
              <a:t>edilen</a:t>
            </a:r>
            <a:r>
              <a:rPr spc="310" dirty="0"/>
              <a:t> </a:t>
            </a:r>
            <a:r>
              <a:rPr dirty="0"/>
              <a:t>öğrencilerin;</a:t>
            </a:r>
            <a:r>
              <a:rPr spc="315" dirty="0"/>
              <a:t> </a:t>
            </a:r>
            <a:r>
              <a:rPr dirty="0"/>
              <a:t>stajlarının</a:t>
            </a:r>
            <a:r>
              <a:rPr spc="315" dirty="0"/>
              <a:t> </a:t>
            </a:r>
            <a:r>
              <a:rPr b="1" spc="-10" dirty="0">
                <a:solidFill>
                  <a:srgbClr val="6FAC46"/>
                </a:solidFill>
                <a:latin typeface="Times New Roman"/>
                <a:cs typeface="Times New Roman"/>
              </a:rPr>
              <a:t>yeniden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değerlendirilmesi</a:t>
            </a:r>
            <a:r>
              <a:rPr dirty="0"/>
              <a:t>,</a:t>
            </a:r>
            <a:r>
              <a:rPr spc="40" dirty="0"/>
              <a:t> </a:t>
            </a:r>
            <a:r>
              <a:rPr dirty="0"/>
              <a:t>staj</a:t>
            </a:r>
            <a:r>
              <a:rPr spc="50" dirty="0"/>
              <a:t> </a:t>
            </a:r>
            <a:r>
              <a:rPr dirty="0"/>
              <a:t>komisyonu</a:t>
            </a:r>
            <a:r>
              <a:rPr spc="45" dirty="0"/>
              <a:t> </a:t>
            </a:r>
            <a:r>
              <a:rPr dirty="0"/>
              <a:t>tarafından</a:t>
            </a:r>
            <a:r>
              <a:rPr spc="50" dirty="0"/>
              <a:t>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iki</a:t>
            </a:r>
            <a:r>
              <a:rPr b="1" spc="5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(2)</a:t>
            </a:r>
            <a:r>
              <a:rPr b="1" spc="5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AC46"/>
                </a:solidFill>
                <a:latin typeface="Times New Roman"/>
                <a:cs typeface="Times New Roman"/>
              </a:rPr>
              <a:t>hafta</a:t>
            </a:r>
            <a:r>
              <a:rPr b="1" spc="4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dirty="0"/>
              <a:t>içinde</a:t>
            </a:r>
            <a:r>
              <a:rPr spc="50" dirty="0"/>
              <a:t> </a:t>
            </a:r>
            <a:r>
              <a:rPr spc="-10" dirty="0"/>
              <a:t>yapılır </a:t>
            </a:r>
            <a:r>
              <a:rPr dirty="0"/>
              <a:t>ve karara</a:t>
            </a:r>
            <a:r>
              <a:rPr spc="-35" dirty="0"/>
              <a:t> </a:t>
            </a:r>
            <a:r>
              <a:rPr spc="-10" dirty="0"/>
              <a:t>bağlanır.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5" dirty="0"/>
              <a:t> </a:t>
            </a:r>
            <a:r>
              <a:rPr dirty="0"/>
              <a:t>Defterlerinin</a:t>
            </a:r>
            <a:r>
              <a:rPr spc="-55" dirty="0"/>
              <a:t> </a:t>
            </a:r>
            <a:r>
              <a:rPr spc="-10" dirty="0"/>
              <a:t>Değerlendirilmesi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06029-2639-0F28-5989-E8F502B78F0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9AF98E7-4CAE-294E-87C3-742E23D9DACA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55F9D-11F2-7A5A-80F3-0862D711FB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31</a:t>
            </a:fld>
            <a:endParaRPr lang="en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588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defterleri;</a:t>
            </a:r>
            <a:r>
              <a:rPr sz="2400" spc="1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Bölüm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Başkanlığı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tarafından,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stajın</a:t>
            </a:r>
            <a:r>
              <a:rPr sz="2400" spc="1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yapıldığı</a:t>
            </a:r>
            <a:r>
              <a:rPr sz="2400" spc="1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yıldan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itibaren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538235"/>
                </a:solidFill>
                <a:latin typeface="Times New Roman"/>
                <a:cs typeface="Times New Roman"/>
              </a:rPr>
              <a:t>dört</a:t>
            </a:r>
            <a:r>
              <a:rPr sz="2400" b="1" spc="-15" dirty="0">
                <a:solidFill>
                  <a:srgbClr val="538235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538235"/>
                </a:solidFill>
                <a:latin typeface="Times New Roman"/>
                <a:cs typeface="Times New Roman"/>
              </a:rPr>
              <a:t>(4)</a:t>
            </a:r>
            <a:r>
              <a:rPr sz="2400" b="1" spc="-25" dirty="0">
                <a:solidFill>
                  <a:srgbClr val="538235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538235"/>
                </a:solidFill>
                <a:latin typeface="Times New Roman"/>
                <a:cs typeface="Times New Roman"/>
              </a:rPr>
              <a:t>yıl</a:t>
            </a:r>
            <a:r>
              <a:rPr sz="2400" b="1" spc="-25" dirty="0">
                <a:solidFill>
                  <a:srgbClr val="53823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süreyle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bölüm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arşivinde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muhafaza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edilir.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Branşı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ilgili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herhangi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Meslek</a:t>
            </a:r>
            <a:r>
              <a:rPr sz="2400" b="1" spc="90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Yüksek</a:t>
            </a:r>
            <a:r>
              <a:rPr sz="2400" b="1" spc="8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Okulu</a:t>
            </a:r>
            <a:r>
              <a:rPr sz="2400" b="1" spc="8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programından </a:t>
            </a:r>
            <a:r>
              <a:rPr sz="2400" dirty="0">
                <a:latin typeface="Times New Roman"/>
                <a:cs typeface="Times New Roman"/>
              </a:rPr>
              <a:t>mezun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olup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DGS</a:t>
            </a:r>
            <a:r>
              <a:rPr sz="2400" b="1" spc="59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veya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ÖSYM</a:t>
            </a:r>
            <a:r>
              <a:rPr sz="2400" b="1" spc="59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bölüme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kabul  edilen</a:t>
            </a:r>
            <a:r>
              <a:rPr sz="2400" spc="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öğrencilerin </a:t>
            </a:r>
            <a:r>
              <a:rPr sz="2400" dirty="0">
                <a:latin typeface="Times New Roman"/>
                <a:cs typeface="Times New Roman"/>
              </a:rPr>
              <a:t>belgelendirmeleri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şartıyla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komisyon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incelenerek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bir</a:t>
            </a:r>
            <a:r>
              <a:rPr sz="2400" b="1" spc="105" dirty="0">
                <a:solidFill>
                  <a:srgbClr val="4471C4"/>
                </a:solidFill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stajı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kabul</a:t>
            </a:r>
            <a:r>
              <a:rPr sz="2400" b="1" spc="-3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veya</a:t>
            </a:r>
            <a:r>
              <a:rPr sz="2400" b="1" spc="-4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reddedilir.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5" dirty="0"/>
              <a:t> </a:t>
            </a:r>
            <a:r>
              <a:rPr dirty="0"/>
              <a:t>Defterlerinin</a:t>
            </a:r>
            <a:r>
              <a:rPr spc="-55" dirty="0"/>
              <a:t> </a:t>
            </a:r>
            <a:r>
              <a:rPr spc="-10" dirty="0"/>
              <a:t>Değerlendirilmesi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0F6C7-641A-8082-B4F8-030D22E0E30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78F041C-EAD3-904F-B018-0D21B8621885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DC65F-EF02-8A15-38A4-B137677C6E4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32</a:t>
            </a:fld>
            <a:endParaRPr lang="en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Birbirine</a:t>
            </a:r>
            <a:r>
              <a:rPr b="1" spc="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benzeyen</a:t>
            </a:r>
            <a:r>
              <a:rPr dirty="0"/>
              <a:t>,</a:t>
            </a:r>
            <a:r>
              <a:rPr spc="95" dirty="0"/>
              <a:t> </a:t>
            </a:r>
            <a:r>
              <a:rPr dirty="0"/>
              <a:t>aynı</a:t>
            </a:r>
            <a:r>
              <a:rPr spc="95" dirty="0"/>
              <a:t> </a:t>
            </a:r>
            <a:r>
              <a:rPr dirty="0"/>
              <a:t>konuları</a:t>
            </a:r>
            <a:r>
              <a:rPr spc="85" dirty="0"/>
              <a:t> </a:t>
            </a:r>
            <a:r>
              <a:rPr dirty="0"/>
              <a:t>içeren,</a:t>
            </a:r>
            <a:r>
              <a:rPr spc="95" dirty="0"/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kopya</a:t>
            </a:r>
            <a:r>
              <a:rPr b="1" spc="9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6F2F9F"/>
                </a:solidFill>
                <a:latin typeface="Times New Roman"/>
                <a:cs typeface="Times New Roman"/>
              </a:rPr>
              <a:t>izlenimi</a:t>
            </a:r>
            <a:r>
              <a:rPr b="1" spc="10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/>
              <a:t>veren</a:t>
            </a:r>
            <a:r>
              <a:rPr spc="90" dirty="0"/>
              <a:t> </a:t>
            </a:r>
            <a:r>
              <a:rPr dirty="0"/>
              <a:t>ve</a:t>
            </a:r>
            <a:r>
              <a:rPr spc="95" dirty="0"/>
              <a:t> </a:t>
            </a:r>
            <a:r>
              <a:rPr spc="-20" dirty="0"/>
              <a:t>ders </a:t>
            </a:r>
            <a:r>
              <a:rPr dirty="0"/>
              <a:t>kitaplarındaki</a:t>
            </a:r>
            <a:r>
              <a:rPr spc="295" dirty="0"/>
              <a:t> </a:t>
            </a:r>
            <a:r>
              <a:rPr dirty="0"/>
              <a:t>bilgilerden</a:t>
            </a:r>
            <a:r>
              <a:rPr spc="295" dirty="0"/>
              <a:t> </a:t>
            </a:r>
            <a:r>
              <a:rPr dirty="0"/>
              <a:t>oluşan</a:t>
            </a:r>
            <a:r>
              <a:rPr spc="295" dirty="0"/>
              <a:t> </a:t>
            </a:r>
            <a:r>
              <a:rPr dirty="0"/>
              <a:t>staj</a:t>
            </a:r>
            <a:r>
              <a:rPr spc="300" dirty="0"/>
              <a:t> </a:t>
            </a:r>
            <a:r>
              <a:rPr dirty="0"/>
              <a:t>raporlarını</a:t>
            </a:r>
            <a:r>
              <a:rPr spc="285" dirty="0"/>
              <a:t> </a:t>
            </a:r>
            <a:r>
              <a:rPr dirty="0"/>
              <a:t>hazırlayan</a:t>
            </a:r>
            <a:r>
              <a:rPr spc="280" dirty="0"/>
              <a:t> </a:t>
            </a:r>
            <a:r>
              <a:rPr spc="-10" dirty="0"/>
              <a:t>öğrencilerin </a:t>
            </a:r>
            <a:r>
              <a:rPr dirty="0"/>
              <a:t>stajları,</a:t>
            </a:r>
            <a:r>
              <a:rPr spc="535" dirty="0"/>
              <a:t>  </a:t>
            </a:r>
            <a:r>
              <a:rPr dirty="0"/>
              <a:t>Staj</a:t>
            </a:r>
            <a:r>
              <a:rPr spc="540" dirty="0"/>
              <a:t>  </a:t>
            </a:r>
            <a:r>
              <a:rPr dirty="0"/>
              <a:t>Değerlendirme</a:t>
            </a:r>
            <a:r>
              <a:rPr spc="540" dirty="0"/>
              <a:t>  </a:t>
            </a:r>
            <a:r>
              <a:rPr dirty="0"/>
              <a:t>Formlarına</a:t>
            </a:r>
            <a:r>
              <a:rPr spc="540" dirty="0"/>
              <a:t>  </a:t>
            </a:r>
            <a:r>
              <a:rPr dirty="0"/>
              <a:t>bakılmaksızın</a:t>
            </a:r>
            <a:r>
              <a:rPr spc="535" dirty="0"/>
              <a:t>  </a:t>
            </a:r>
            <a:r>
              <a:rPr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tamamen reddedilir</a:t>
            </a:r>
            <a:r>
              <a:rPr spc="-10" dirty="0"/>
              <a:t>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5715" algn="just">
              <a:lnSpc>
                <a:spcPct val="100000"/>
              </a:lnSpc>
            </a:pPr>
            <a:r>
              <a:rPr dirty="0"/>
              <a:t>Staj</a:t>
            </a:r>
            <a:r>
              <a:rPr spc="120" dirty="0"/>
              <a:t>  </a:t>
            </a:r>
            <a:r>
              <a:rPr dirty="0"/>
              <a:t>sınavlarını</a:t>
            </a:r>
            <a:r>
              <a:rPr spc="125" dirty="0"/>
              <a:t>  </a:t>
            </a:r>
            <a:r>
              <a:rPr dirty="0"/>
              <a:t>başarıyla</a:t>
            </a:r>
            <a:r>
              <a:rPr spc="120" dirty="0"/>
              <a:t>  </a:t>
            </a:r>
            <a:r>
              <a:rPr dirty="0"/>
              <a:t>tamamlayan</a:t>
            </a:r>
            <a:r>
              <a:rPr spc="120" dirty="0"/>
              <a:t>  </a:t>
            </a:r>
            <a:r>
              <a:rPr dirty="0"/>
              <a:t>öğrencilerin</a:t>
            </a:r>
            <a:r>
              <a:rPr spc="120" dirty="0"/>
              <a:t> 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başarı</a:t>
            </a:r>
            <a:r>
              <a:rPr b="1" spc="12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pc="-10" dirty="0"/>
              <a:t>durumları </a:t>
            </a:r>
            <a:r>
              <a:rPr dirty="0"/>
              <a:t>sisteme</a:t>
            </a:r>
            <a:r>
              <a:rPr spc="420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YETERLİ</a:t>
            </a:r>
            <a:r>
              <a:rPr b="1" spc="4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(YT)</a:t>
            </a:r>
            <a:r>
              <a:rPr dirty="0"/>
              <a:t>,</a:t>
            </a:r>
            <a:r>
              <a:rPr spc="420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başarısız</a:t>
            </a:r>
            <a:r>
              <a:rPr b="1" spc="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olan</a:t>
            </a:r>
            <a:r>
              <a:rPr spc="425" dirty="0"/>
              <a:t> </a:t>
            </a:r>
            <a:r>
              <a:rPr dirty="0"/>
              <a:t>öğrencilerin</a:t>
            </a:r>
            <a:r>
              <a:rPr spc="409" dirty="0"/>
              <a:t> </a:t>
            </a:r>
            <a:r>
              <a:rPr dirty="0"/>
              <a:t>ise</a:t>
            </a:r>
            <a:r>
              <a:rPr spc="400" dirty="0"/>
              <a:t>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YETERSİZ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(YZ)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olarak</a:t>
            </a:r>
            <a:r>
              <a:rPr spc="-55" dirty="0"/>
              <a:t> </a:t>
            </a:r>
            <a:r>
              <a:rPr spc="-10" dirty="0"/>
              <a:t>girilecektir.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55" dirty="0"/>
              <a:t> </a:t>
            </a:r>
            <a:r>
              <a:rPr dirty="0"/>
              <a:t>Defterlerinin</a:t>
            </a:r>
            <a:r>
              <a:rPr spc="-55" dirty="0"/>
              <a:t> </a:t>
            </a:r>
            <a:r>
              <a:rPr spc="-10" dirty="0"/>
              <a:t>Değerlendirilmesi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14733-D87E-8011-ED3E-783C231F6D4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BB556A2-0BE3-4D4A-946E-BE993DAC7508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51AC5-8609-AEA1-739B-BCDC12AFCD3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33</a:t>
            </a:fld>
            <a:endParaRPr lang="en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867" y="2360066"/>
            <a:ext cx="8252459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85" dirty="0"/>
              <a:t> </a:t>
            </a:r>
            <a:r>
              <a:rPr sz="4400" dirty="0"/>
              <a:t>SÜRESİ</a:t>
            </a:r>
            <a:r>
              <a:rPr sz="4400" spc="-155" dirty="0"/>
              <a:t> </a:t>
            </a:r>
            <a:r>
              <a:rPr sz="4400" dirty="0"/>
              <a:t>VE</a:t>
            </a:r>
            <a:r>
              <a:rPr sz="4400" spc="-80" dirty="0"/>
              <a:t> </a:t>
            </a:r>
            <a:r>
              <a:rPr sz="4400" spc="-10" dirty="0"/>
              <a:t>SONRASINDA </a:t>
            </a:r>
            <a:r>
              <a:rPr sz="4400" dirty="0"/>
              <a:t>KARŞILAŞILAN</a:t>
            </a:r>
            <a:r>
              <a:rPr sz="4400" spc="-110" dirty="0"/>
              <a:t> </a:t>
            </a:r>
            <a:r>
              <a:rPr sz="4400" spc="-10" dirty="0"/>
              <a:t>GENEL PROBLEMLER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5E96B-643E-0B24-78A0-D7E6938D1AD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F5CF2327-FD91-2E4B-88D3-45A1FAA37D71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F7F89-F7DB-4071-7C93-CCB95BC078E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34</a:t>
            </a:fld>
            <a:endParaRPr lang="en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422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215" dirty="0"/>
              <a:t>   </a:t>
            </a:r>
            <a:r>
              <a:rPr dirty="0"/>
              <a:t>komisyonu</a:t>
            </a:r>
            <a:r>
              <a:rPr spc="210" dirty="0"/>
              <a:t>   </a:t>
            </a:r>
            <a:r>
              <a:rPr dirty="0"/>
              <a:t>üyesine</a:t>
            </a:r>
            <a:r>
              <a:rPr spc="210" dirty="0"/>
              <a:t>   </a:t>
            </a:r>
            <a:r>
              <a:rPr dirty="0"/>
              <a:t>yapılan</a:t>
            </a:r>
            <a:r>
              <a:rPr spc="210" dirty="0"/>
              <a:t>   </a:t>
            </a:r>
            <a:r>
              <a:rPr dirty="0"/>
              <a:t>ön</a:t>
            </a:r>
            <a:r>
              <a:rPr spc="210" dirty="0"/>
              <a:t>   </a:t>
            </a:r>
            <a:r>
              <a:rPr dirty="0"/>
              <a:t>başvuruda</a:t>
            </a:r>
            <a:r>
              <a:rPr spc="210" dirty="0"/>
              <a:t>  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beyan</a:t>
            </a:r>
            <a:r>
              <a:rPr b="1" spc="21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edilen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kurum/firma</a:t>
            </a:r>
            <a:r>
              <a:rPr b="1" spc="3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ile</a:t>
            </a:r>
            <a:r>
              <a:rPr spc="375" dirty="0"/>
              <a:t> </a:t>
            </a:r>
            <a:r>
              <a:rPr dirty="0"/>
              <a:t>staj</a:t>
            </a:r>
            <a:r>
              <a:rPr spc="375" dirty="0"/>
              <a:t> </a:t>
            </a:r>
            <a:r>
              <a:rPr dirty="0"/>
              <a:t>sonrasında</a:t>
            </a:r>
            <a:r>
              <a:rPr spc="375" dirty="0"/>
              <a:t> </a:t>
            </a:r>
            <a:r>
              <a:rPr dirty="0"/>
              <a:t>staj</a:t>
            </a:r>
            <a:r>
              <a:rPr spc="375" dirty="0"/>
              <a:t> </a:t>
            </a:r>
            <a:r>
              <a:rPr dirty="0"/>
              <a:t>komisyonu</a:t>
            </a:r>
            <a:r>
              <a:rPr spc="370" dirty="0"/>
              <a:t> </a:t>
            </a:r>
            <a:r>
              <a:rPr dirty="0"/>
              <a:t>üyesine</a:t>
            </a:r>
            <a:r>
              <a:rPr spc="360" dirty="0"/>
              <a:t> </a:t>
            </a:r>
            <a:r>
              <a:rPr dirty="0"/>
              <a:t>teslim</a:t>
            </a:r>
            <a:r>
              <a:rPr spc="355" dirty="0"/>
              <a:t> </a:t>
            </a:r>
            <a:r>
              <a:rPr spc="-10" dirty="0"/>
              <a:t>edilen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staj</a:t>
            </a:r>
            <a:r>
              <a:rPr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evraklarında</a:t>
            </a:r>
            <a:r>
              <a:rPr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yer</a:t>
            </a:r>
            <a:r>
              <a:rPr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alan</a:t>
            </a:r>
            <a:r>
              <a:rPr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kurumun/firmanın</a:t>
            </a:r>
            <a:r>
              <a:rPr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farklı</a:t>
            </a:r>
            <a:r>
              <a:rPr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olması,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algn="just">
              <a:lnSpc>
                <a:spcPct val="100000"/>
              </a:lnSpc>
            </a:pPr>
            <a:r>
              <a:rPr dirty="0"/>
              <a:t>Staj</a:t>
            </a:r>
            <a:r>
              <a:rPr spc="130" dirty="0"/>
              <a:t>  </a:t>
            </a:r>
            <a:r>
              <a:rPr dirty="0"/>
              <a:t>süresince</a:t>
            </a:r>
            <a:r>
              <a:rPr spc="135" dirty="0"/>
              <a:t>  </a:t>
            </a:r>
            <a:r>
              <a:rPr dirty="0"/>
              <a:t>yapılacak</a:t>
            </a:r>
            <a:r>
              <a:rPr spc="135" dirty="0"/>
              <a:t>  </a:t>
            </a:r>
            <a:r>
              <a:rPr dirty="0"/>
              <a:t>olan</a:t>
            </a:r>
            <a:r>
              <a:rPr spc="125" dirty="0"/>
              <a:t>  </a:t>
            </a:r>
            <a:r>
              <a:rPr dirty="0"/>
              <a:t>işlemleri</a:t>
            </a:r>
            <a:r>
              <a:rPr spc="135" dirty="0"/>
              <a:t>  </a:t>
            </a: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şahsen</a:t>
            </a:r>
            <a:r>
              <a:rPr b="1" spc="130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yapmak</a:t>
            </a:r>
            <a:r>
              <a:rPr b="1" spc="135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yerine</a:t>
            </a:r>
            <a:r>
              <a:rPr b="1" spc="130" dirty="0">
                <a:solidFill>
                  <a:srgbClr val="EC7C30"/>
                </a:solidFill>
                <a:latin typeface="Times New Roman"/>
                <a:cs typeface="Times New Roman"/>
              </a:rPr>
              <a:t>  </a:t>
            </a:r>
            <a:r>
              <a:rPr spc="-25" dirty="0"/>
              <a:t>bir</a:t>
            </a:r>
          </a:p>
          <a:p>
            <a:pPr marL="12700" algn="just">
              <a:lnSpc>
                <a:spcPct val="100000"/>
              </a:lnSpc>
            </a:pPr>
            <a:r>
              <a:rPr b="1" dirty="0">
                <a:solidFill>
                  <a:srgbClr val="EC7C30"/>
                </a:solidFill>
                <a:latin typeface="Times New Roman"/>
                <a:cs typeface="Times New Roman"/>
              </a:rPr>
              <a:t>başkasına</a:t>
            </a:r>
            <a:r>
              <a:rPr b="1" spc="-9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yaptırmak</a:t>
            </a:r>
            <a:r>
              <a:rPr spc="-10" dirty="0"/>
              <a:t>,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40" dirty="0"/>
              <a:t> </a:t>
            </a:r>
            <a:r>
              <a:rPr dirty="0"/>
              <a:t>Süresi</a:t>
            </a:r>
            <a:r>
              <a:rPr spc="-20" dirty="0"/>
              <a:t> </a:t>
            </a:r>
            <a:r>
              <a:rPr dirty="0"/>
              <a:t>ve</a:t>
            </a:r>
            <a:r>
              <a:rPr spc="-30" dirty="0"/>
              <a:t> </a:t>
            </a:r>
            <a:r>
              <a:rPr dirty="0"/>
              <a:t>Sonrasında</a:t>
            </a:r>
            <a:r>
              <a:rPr spc="-45" dirty="0"/>
              <a:t> </a:t>
            </a:r>
            <a:r>
              <a:rPr dirty="0"/>
              <a:t>Karşılaşılan</a:t>
            </a:r>
            <a:r>
              <a:rPr spc="-50" dirty="0"/>
              <a:t> </a:t>
            </a:r>
            <a:r>
              <a:rPr dirty="0"/>
              <a:t>Genel</a:t>
            </a:r>
            <a:r>
              <a:rPr spc="-20" dirty="0"/>
              <a:t> </a:t>
            </a:r>
            <a:r>
              <a:rPr spc="-10" dirty="0"/>
              <a:t>Problemler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DFD7D-A2CF-8D83-7606-E4976FDCC821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04CD06CA-7C00-4C44-A6C9-A625E5A4719B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BFC2D-67CE-CCE5-C4BE-F57CE10F952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35</a:t>
            </a:fld>
            <a:endParaRPr lang="en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7147559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Teslim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edilecek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evraklarında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eksiklik</a:t>
            </a:r>
            <a:r>
              <a:rPr sz="2400" b="1" spc="-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bulunması,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256540">
              <a:lnSpc>
                <a:spcPct val="100000"/>
              </a:lnSpc>
              <a:tabLst>
                <a:tab pos="1640205" algn="l"/>
                <a:tab pos="2912745" algn="l"/>
                <a:tab pos="3796665" algn="l"/>
                <a:tab pos="4697095" algn="l"/>
                <a:tab pos="5867400" algn="l"/>
              </a:tabLst>
            </a:pP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İnternette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mevcut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olan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veya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önceki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	</a:t>
            </a: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yıllarda </a:t>
            </a:r>
            <a:r>
              <a:rPr sz="2400" b="1" dirty="0">
                <a:solidFill>
                  <a:srgbClr val="EC7C30"/>
                </a:solidFill>
                <a:latin typeface="Times New Roman"/>
                <a:cs typeface="Times New Roman"/>
              </a:rPr>
              <a:t>defterlerinden</a:t>
            </a:r>
            <a:r>
              <a:rPr sz="2400" b="1" spc="-50" dirty="0">
                <a:solidFill>
                  <a:srgbClr val="EC7C3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kopyalayarak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defterini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doldurmak,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3" y="2118042"/>
            <a:ext cx="9918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EC7C30"/>
                </a:solidFill>
                <a:latin typeface="Times New Roman"/>
                <a:cs typeface="Times New Roman"/>
              </a:rPr>
              <a:t>yapılan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8371" y="2118042"/>
            <a:ext cx="500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EC7C30"/>
                </a:solidFill>
                <a:latin typeface="Times New Roman"/>
                <a:cs typeface="Times New Roman"/>
              </a:rPr>
              <a:t>staj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3215322"/>
            <a:ext cx="8529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6FAC46"/>
                </a:solidFill>
                <a:latin typeface="Times New Roman"/>
                <a:cs typeface="Times New Roman"/>
              </a:rPr>
              <a:t>Aynı</a:t>
            </a:r>
            <a:r>
              <a:rPr sz="2400" b="1" spc="-3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işyerinde</a:t>
            </a:r>
            <a:r>
              <a:rPr sz="2400" b="1" spc="-7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yapan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öğrencilerin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staj</a:t>
            </a:r>
            <a:r>
              <a:rPr sz="2400" b="1" spc="-5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defterlerinin</a:t>
            </a:r>
            <a:r>
              <a:rPr sz="2400" b="1" spc="-85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AC46"/>
                </a:solidFill>
                <a:latin typeface="Times New Roman"/>
                <a:cs typeface="Times New Roman"/>
              </a:rPr>
              <a:t>aynı</a:t>
            </a:r>
            <a:r>
              <a:rPr sz="2400" b="1" spc="-40" dirty="0">
                <a:solidFill>
                  <a:srgbClr val="6FAC4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olması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40" dirty="0"/>
              <a:t> </a:t>
            </a:r>
            <a:r>
              <a:rPr dirty="0"/>
              <a:t>Süresi</a:t>
            </a:r>
            <a:r>
              <a:rPr spc="-20" dirty="0"/>
              <a:t> </a:t>
            </a:r>
            <a:r>
              <a:rPr dirty="0"/>
              <a:t>ve</a:t>
            </a:r>
            <a:r>
              <a:rPr spc="-30" dirty="0"/>
              <a:t> </a:t>
            </a:r>
            <a:r>
              <a:rPr dirty="0"/>
              <a:t>Sonrasında</a:t>
            </a:r>
            <a:r>
              <a:rPr spc="-45" dirty="0"/>
              <a:t> </a:t>
            </a:r>
            <a:r>
              <a:rPr dirty="0"/>
              <a:t>Karşılaşılan</a:t>
            </a:r>
            <a:r>
              <a:rPr spc="-50" dirty="0"/>
              <a:t> </a:t>
            </a:r>
            <a:r>
              <a:rPr dirty="0"/>
              <a:t>Genel</a:t>
            </a:r>
            <a:r>
              <a:rPr spc="-20" dirty="0"/>
              <a:t> </a:t>
            </a:r>
            <a:r>
              <a:rPr spc="-10" dirty="0"/>
              <a:t>Problemler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E0D73-60DA-12F4-28AA-BFA1283EF07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D5412751-CE36-9B46-A4C5-21CB273444C2}" type="datetime1">
              <a:rPr lang="tr-TR" smtClean="0"/>
              <a:t>8.05.2025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F37B5B-7A3D-70A2-345F-B53642A7B7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36</a:t>
            </a:fld>
            <a:endParaRPr lang="en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0477" y="2360066"/>
            <a:ext cx="71901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150" dirty="0"/>
              <a:t> </a:t>
            </a:r>
            <a:r>
              <a:rPr sz="4400" spc="-10" dirty="0"/>
              <a:t>DERSİNİN</a:t>
            </a:r>
            <a:r>
              <a:rPr sz="4400" spc="-275" dirty="0"/>
              <a:t> </a:t>
            </a:r>
            <a:r>
              <a:rPr sz="4400" spc="-10" dirty="0"/>
              <a:t>ALINMASI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0E7A5-CE9C-91E7-ECEC-129C1BB209D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E77F793D-773C-DC48-9D6A-FF19C882B36B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4CBDC-C023-AD09-ABA9-215C02A40A5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37</a:t>
            </a:fld>
            <a:endParaRPr lang="en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Üniversitemizde</a:t>
            </a:r>
            <a:r>
              <a:rPr spc="70" dirty="0"/>
              <a:t> </a:t>
            </a:r>
            <a:r>
              <a:rPr dirty="0"/>
              <a:t>yapılan</a:t>
            </a:r>
            <a:r>
              <a:rPr spc="55" dirty="0"/>
              <a:t> </a:t>
            </a:r>
            <a:r>
              <a:rPr dirty="0"/>
              <a:t>stajlar</a:t>
            </a:r>
            <a:r>
              <a:rPr spc="75" dirty="0"/>
              <a:t> </a:t>
            </a:r>
            <a:r>
              <a:rPr dirty="0"/>
              <a:t>ders</a:t>
            </a:r>
            <a:r>
              <a:rPr spc="65" dirty="0"/>
              <a:t> </a:t>
            </a:r>
            <a:r>
              <a:rPr dirty="0"/>
              <a:t>hükmünde</a:t>
            </a:r>
            <a:r>
              <a:rPr spc="70" dirty="0"/>
              <a:t> </a:t>
            </a:r>
            <a:r>
              <a:rPr dirty="0"/>
              <a:t>olduğundan,</a:t>
            </a:r>
            <a:r>
              <a:rPr spc="60" dirty="0"/>
              <a:t> </a:t>
            </a:r>
            <a:r>
              <a:rPr spc="-10" dirty="0"/>
              <a:t>öğrencilerin </a:t>
            </a:r>
            <a:r>
              <a:rPr dirty="0"/>
              <a:t>lisans</a:t>
            </a:r>
            <a:r>
              <a:rPr spc="295" dirty="0"/>
              <a:t> </a:t>
            </a:r>
            <a:r>
              <a:rPr dirty="0"/>
              <a:t>eğitimi</a:t>
            </a:r>
            <a:r>
              <a:rPr spc="310" dirty="0"/>
              <a:t> </a:t>
            </a:r>
            <a:r>
              <a:rPr dirty="0"/>
              <a:t>süresince</a:t>
            </a:r>
            <a:r>
              <a:rPr spc="305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yedinci</a:t>
            </a:r>
            <a:r>
              <a:rPr b="1" spc="3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yarıyıldan</a:t>
            </a:r>
            <a:r>
              <a:rPr b="1" spc="3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itibaren</a:t>
            </a:r>
            <a:r>
              <a:rPr b="1" spc="2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istedikleri</a:t>
            </a:r>
            <a:r>
              <a:rPr b="1" spc="2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dönem </a:t>
            </a:r>
            <a:r>
              <a:rPr dirty="0"/>
              <a:t>veya</a:t>
            </a:r>
            <a:r>
              <a:rPr spc="114" dirty="0"/>
              <a:t> </a:t>
            </a:r>
            <a:r>
              <a:rPr dirty="0"/>
              <a:t>dönemlerde</a:t>
            </a:r>
            <a:r>
              <a:rPr spc="114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Staj</a:t>
            </a:r>
            <a:r>
              <a:rPr b="1" spc="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dersini</a:t>
            </a:r>
            <a:r>
              <a:rPr spc="114" dirty="0"/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bir</a:t>
            </a:r>
            <a:r>
              <a:rPr b="1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defaya</a:t>
            </a:r>
            <a:r>
              <a:rPr b="1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mahsus</a:t>
            </a:r>
            <a:r>
              <a:rPr spc="114" dirty="0"/>
              <a:t> </a:t>
            </a:r>
            <a:r>
              <a:rPr dirty="0"/>
              <a:t>olmak</a:t>
            </a:r>
            <a:r>
              <a:rPr spc="114" dirty="0"/>
              <a:t> </a:t>
            </a:r>
            <a:r>
              <a:rPr dirty="0"/>
              <a:t>üzere</a:t>
            </a:r>
            <a:r>
              <a:rPr spc="114" dirty="0"/>
              <a:t> </a:t>
            </a:r>
            <a:r>
              <a:rPr spc="-10" dirty="0"/>
              <a:t>seçmeleri gerekmektedir.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pc="-10" dirty="0"/>
          </a:p>
          <a:p>
            <a:pPr marL="12700" marR="7620" algn="just">
              <a:lnSpc>
                <a:spcPct val="100000"/>
              </a:lnSpc>
            </a:pPr>
            <a:r>
              <a:rPr dirty="0"/>
              <a:t>Söz</a:t>
            </a:r>
            <a:r>
              <a:rPr spc="-25" dirty="0"/>
              <a:t> </a:t>
            </a:r>
            <a:r>
              <a:rPr dirty="0"/>
              <a:t>konusu</a:t>
            </a:r>
            <a:r>
              <a:rPr spc="-25" dirty="0"/>
              <a:t> </a:t>
            </a:r>
            <a:r>
              <a:rPr dirty="0"/>
              <a:t>dönemde</a:t>
            </a:r>
            <a:r>
              <a:rPr spc="-25" dirty="0"/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staj</a:t>
            </a:r>
            <a:r>
              <a:rPr b="1" spc="-2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dersini</a:t>
            </a:r>
            <a:r>
              <a:rPr b="1" spc="-1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seçmeyen</a:t>
            </a:r>
            <a:r>
              <a:rPr b="1" spc="-2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dirty="0"/>
              <a:t>öğrencilerin</a:t>
            </a:r>
            <a:r>
              <a:rPr spc="-25" dirty="0"/>
              <a:t> </a:t>
            </a:r>
            <a:r>
              <a:rPr dirty="0"/>
              <a:t>bu</a:t>
            </a:r>
            <a:r>
              <a:rPr spc="-35" dirty="0"/>
              <a:t> </a:t>
            </a:r>
            <a:r>
              <a:rPr dirty="0"/>
              <a:t>durumu</a:t>
            </a:r>
            <a:r>
              <a:rPr spc="-20" dirty="0"/>
              <a:t> </a:t>
            </a:r>
            <a:r>
              <a:rPr b="1" spc="-20" dirty="0">
                <a:solidFill>
                  <a:srgbClr val="4471C4"/>
                </a:solidFill>
                <a:latin typeface="Times New Roman"/>
                <a:cs typeface="Times New Roman"/>
              </a:rPr>
              <a:t>staj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komisyonuna</a:t>
            </a:r>
            <a:r>
              <a:rPr b="1" spc="-7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471C4"/>
                </a:solidFill>
                <a:latin typeface="Times New Roman"/>
                <a:cs typeface="Times New Roman"/>
              </a:rPr>
              <a:t>bildirmesi</a:t>
            </a:r>
            <a:r>
              <a:rPr b="1" spc="-10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gerekmektedir.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 </a:t>
            </a:r>
            <a:r>
              <a:rPr spc="-10" dirty="0"/>
              <a:t>Dersinin</a:t>
            </a:r>
            <a:r>
              <a:rPr spc="-100" dirty="0"/>
              <a:t> </a:t>
            </a:r>
            <a:r>
              <a:rPr spc="-10" dirty="0"/>
              <a:t>Alınması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666A3-8CFF-EC15-96E4-6667BB80C03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D54EB02B-D2B9-4449-B136-AE894D160DD8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8D21D-F0A7-FC48-0832-920AF5FDAFD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38</a:t>
            </a:fld>
            <a:endParaRPr lang="en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8699" y="501586"/>
            <a:ext cx="8991600" cy="4803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330" marR="5080" indent="-34163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lang="tr-TR" sz="2800" dirty="0">
                <a:latin typeface="Times New Roman"/>
                <a:cs typeface="Times New Roman"/>
              </a:rPr>
              <a:t>YAZ </a:t>
            </a:r>
            <a:r>
              <a:rPr sz="2800" dirty="0">
                <a:latin typeface="Times New Roman"/>
                <a:cs typeface="Times New Roman"/>
              </a:rPr>
              <a:t>STAJ</a:t>
            </a:r>
            <a:r>
              <a:rPr sz="2800" spc="4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BAŞVURULARININ</a:t>
            </a:r>
            <a:r>
              <a:rPr sz="2800" spc="4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TAMAMININ</a:t>
            </a:r>
            <a:r>
              <a:rPr sz="2800" spc="4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SON</a:t>
            </a:r>
            <a:r>
              <a:rPr sz="2800" spc="4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TARİHİ </a:t>
            </a:r>
            <a:r>
              <a:rPr lang="tr-TR" sz="2800" spc="-10" dirty="0">
                <a:latin typeface="Times New Roman"/>
                <a:cs typeface="Times New Roman"/>
              </a:rPr>
              <a:t>BAHAR DÖNEMİ </a:t>
            </a:r>
            <a:r>
              <a:rPr sz="2800" dirty="0">
                <a:latin typeface="Times New Roman"/>
                <a:cs typeface="Times New Roman"/>
              </a:rPr>
              <a:t>BİTİŞ</a:t>
            </a:r>
            <a:r>
              <a:rPr sz="2800" spc="5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TARİHİ</a:t>
            </a:r>
            <a:r>
              <a:rPr sz="2800" spc="565" dirty="0">
                <a:latin typeface="Times New Roman"/>
                <a:cs typeface="Times New Roman"/>
              </a:rPr>
              <a:t> </a:t>
            </a:r>
            <a:r>
              <a:rPr lang="tr-TR" sz="2800" spc="565" dirty="0">
                <a:latin typeface="Times New Roman"/>
                <a:cs typeface="Times New Roman"/>
              </a:rPr>
              <a:t>OLARAK BELİRLENMİŞTİR. </a:t>
            </a:r>
          </a:p>
          <a:p>
            <a:pPr marL="354330" marR="5080" indent="-34163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endParaRPr lang="tr-TR" sz="2800" spc="565" dirty="0">
              <a:latin typeface="Times New Roman"/>
              <a:cs typeface="Times New Roman"/>
            </a:endParaRPr>
          </a:p>
          <a:p>
            <a:pPr marL="354330" marR="5080" indent="-34163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endParaRPr lang="tr-TR" sz="2800" spc="565" dirty="0">
              <a:latin typeface="Times New Roman"/>
              <a:cs typeface="Times New Roman"/>
            </a:endParaRPr>
          </a:p>
          <a:p>
            <a:pPr marL="354330" marR="5080" indent="-34163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lang="tr-TR" sz="2800" spc="565" dirty="0">
                <a:latin typeface="Times New Roman"/>
                <a:cs typeface="Times New Roman"/>
              </a:rPr>
              <a:t>ARA DÖNEMDE SADECE MEZUN DURUMUNDA OLAN ÖĞRENCİLER STAJLARI İÇİN BAŞVURABİLİR VE BAŞVURU YİNE GÜZ DÖNEMİ BİTİŞİ SON GÜNDÜR.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Font typeface="Arial"/>
              <a:buChar char="•"/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197E2-51F0-2AF1-520D-AB7AECCB326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BAC018F-BA7F-1246-9BDC-2373D27FDDB2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C1CF0-2D95-47E3-53D3-1B59EA68B0D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39</a:t>
            </a:fld>
            <a:endParaRPr lang="en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39" y="579653"/>
            <a:ext cx="2907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Staj</a:t>
            </a:r>
            <a:r>
              <a:rPr sz="2400" b="0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Türleri</a:t>
            </a:r>
            <a:r>
              <a:rPr sz="24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ve</a:t>
            </a:r>
            <a:r>
              <a:rPr sz="24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Süreleri: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1676933"/>
            <a:ext cx="898652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2605" indent="-40830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792605" algn="l"/>
              </a:tabLst>
            </a:pPr>
            <a:r>
              <a:rPr sz="2400" b="1" spc="-50" dirty="0">
                <a:solidFill>
                  <a:srgbClr val="6F2F9F"/>
                </a:solidFill>
                <a:latin typeface="Times New Roman"/>
                <a:cs typeface="Times New Roman"/>
              </a:rPr>
              <a:t>Yapı,</a:t>
            </a:r>
            <a:r>
              <a:rPr sz="2400" b="1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20</a:t>
            </a:r>
            <a:r>
              <a:rPr sz="24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iş</a:t>
            </a:r>
            <a:r>
              <a:rPr sz="2400" b="1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6F2F9F"/>
                </a:solidFill>
                <a:latin typeface="Times New Roman"/>
                <a:cs typeface="Times New Roman"/>
              </a:rPr>
              <a:t>günü</a:t>
            </a:r>
            <a:endParaRPr sz="2400">
              <a:latin typeface="Times New Roman"/>
              <a:cs typeface="Times New Roman"/>
            </a:endParaRPr>
          </a:p>
          <a:p>
            <a:pPr marL="1726564" indent="-342265">
              <a:lnSpc>
                <a:spcPct val="100000"/>
              </a:lnSpc>
              <a:buFont typeface="Wingdings"/>
              <a:buChar char=""/>
              <a:tabLst>
                <a:tab pos="1726564" algn="l"/>
              </a:tabLst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Ulaştırma-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Hidrolik</a:t>
            </a:r>
            <a:r>
              <a:rPr sz="2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Geoteknik,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iş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günü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089660" algn="l"/>
                <a:tab pos="1664335" algn="l"/>
                <a:tab pos="2528570" algn="l"/>
                <a:tab pos="2983865" algn="l"/>
                <a:tab pos="3339465" algn="l"/>
                <a:tab pos="4151629" algn="l"/>
                <a:tab pos="4846320" algn="l"/>
                <a:tab pos="6012180" algn="l"/>
                <a:tab pos="6876415" algn="l"/>
                <a:tab pos="7637145" algn="l"/>
              </a:tabLst>
            </a:pPr>
            <a:r>
              <a:rPr sz="2400" spc="-10" dirty="0">
                <a:latin typeface="Times New Roman"/>
                <a:cs typeface="Times New Roman"/>
              </a:rPr>
              <a:t>Toplam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staj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süresi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40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iş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günü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olup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öğrenim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süresi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(ders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dönemleri) </a:t>
            </a:r>
            <a:r>
              <a:rPr sz="2400" dirty="0">
                <a:latin typeface="Times New Roman"/>
                <a:cs typeface="Times New Roman"/>
              </a:rPr>
              <a:t>içinde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arazi,</a:t>
            </a:r>
            <a:r>
              <a:rPr sz="2400" b="1" spc="-4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şantiye,</a:t>
            </a:r>
            <a:r>
              <a:rPr sz="2400" b="1" spc="-5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atölye,</a:t>
            </a:r>
            <a:r>
              <a:rPr sz="2400" b="1" spc="-5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laboratuvar</a:t>
            </a:r>
            <a:r>
              <a:rPr sz="2400" b="1" spc="-4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topografya</a:t>
            </a:r>
            <a:r>
              <a:rPr sz="2400" b="1" spc="-5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çalışmaları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staja</a:t>
            </a:r>
            <a:r>
              <a:rPr sz="24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dahil</a:t>
            </a:r>
            <a:r>
              <a:rPr sz="24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değildir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4783" y="5695725"/>
            <a:ext cx="82797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6420" marR="5080" indent="-3093720">
              <a:lnSpc>
                <a:spcPct val="100000"/>
              </a:lnSpc>
              <a:spcBef>
                <a:spcPts val="100"/>
              </a:spcBef>
            </a:pP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Öğrenci</a:t>
            </a:r>
            <a:r>
              <a:rPr sz="3600" u="heavy" spc="-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36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stajı</a:t>
            </a:r>
            <a:r>
              <a:rPr sz="36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da</a:t>
            </a:r>
            <a:r>
              <a:rPr sz="3600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farklı</a:t>
            </a:r>
            <a:r>
              <a:rPr sz="36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işletmelerde</a:t>
            </a:r>
            <a:r>
              <a:rPr sz="36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yapmak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zorundadır.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55054"/>
            <a:ext cx="15259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Genel</a:t>
            </a:r>
            <a:r>
              <a:rPr sz="20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Bilgiler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1C5484-7A6C-C857-F224-D850D16E9881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83481D71-12ED-D74C-AD23-9F15EC62BB85}" type="datetime1">
              <a:rPr lang="tr-TR" smtClean="0"/>
              <a:t>8.05.2025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56C11-FC62-E5C9-9C64-AE092C03BA8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4</a:t>
            </a:fld>
            <a:endParaRPr lang="en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556259"/>
            <a:ext cx="10515600" cy="5621020"/>
          </a:xfrm>
          <a:custGeom>
            <a:avLst/>
            <a:gdLst/>
            <a:ahLst/>
            <a:cxnLst/>
            <a:rect l="l" t="t" r="r" b="b"/>
            <a:pathLst>
              <a:path w="10515600" h="5621020">
                <a:moveTo>
                  <a:pt x="0" y="0"/>
                </a:moveTo>
                <a:lnTo>
                  <a:pt x="10515600" y="0"/>
                </a:lnTo>
                <a:lnTo>
                  <a:pt x="10515600" y="5620512"/>
                </a:lnTo>
                <a:lnTo>
                  <a:pt x="0" y="5620512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17168" y="1046810"/>
            <a:ext cx="9852660" cy="47000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61340" marR="306070" indent="-19685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561340" algn="l"/>
                <a:tab pos="707390" algn="l"/>
              </a:tabLst>
            </a:pPr>
            <a:r>
              <a:rPr sz="2800" dirty="0">
                <a:latin typeface="Arial"/>
                <a:cs typeface="Arial"/>
              </a:rPr>
              <a:t>	</a:t>
            </a:r>
            <a:r>
              <a:rPr sz="2800" spc="-40" dirty="0">
                <a:latin typeface="Times New Roman"/>
                <a:cs typeface="Times New Roman"/>
              </a:rPr>
              <a:t>STAJ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KOMİSYONUNA,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BAŞVURU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EVRAKI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NÜFUS </a:t>
            </a:r>
            <a:r>
              <a:rPr sz="2800" dirty="0">
                <a:latin typeface="Times New Roman"/>
                <a:cs typeface="Times New Roman"/>
              </a:rPr>
              <a:t>CÜZDANI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TEK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BİR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DOSYADA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.PDF</a:t>
            </a:r>
            <a:r>
              <a:rPr sz="2800" spc="-45" dirty="0">
                <a:latin typeface="Times New Roman"/>
                <a:cs typeface="Times New Roman"/>
              </a:rPr>
              <a:t> FORMATI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HALİNDE</a:t>
            </a:r>
            <a:endParaRPr sz="2800" dirty="0">
              <a:latin typeface="Times New Roman"/>
              <a:cs typeface="Times New Roman"/>
            </a:endParaRPr>
          </a:p>
          <a:p>
            <a:pPr marL="3357879">
              <a:lnSpc>
                <a:spcPts val="2975"/>
              </a:lnSpc>
            </a:pPr>
            <a:r>
              <a:rPr sz="2800" spc="-10" dirty="0">
                <a:latin typeface="Times New Roman"/>
                <a:cs typeface="Times New Roman"/>
              </a:rPr>
              <a:t>GÖNDERİLMELİDİR.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9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57810" marR="5080" indent="-245110" algn="just">
              <a:lnSpc>
                <a:spcPct val="90000"/>
              </a:lnSpc>
              <a:buFont typeface="Arial"/>
              <a:buChar char="•"/>
              <a:tabLst>
                <a:tab pos="257810" algn="l"/>
                <a:tab pos="354330" algn="l"/>
              </a:tabLst>
            </a:pP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0" dirty="0">
                <a:latin typeface="Times New Roman"/>
                <a:cs typeface="Times New Roman"/>
              </a:rPr>
              <a:t>YAZ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DÖNEMİNDE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YAPILACAK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TÜM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STAJ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BAŞVURULARI </a:t>
            </a:r>
            <a:r>
              <a:rPr lang="tr-TR" sz="3600" b="1" spc="-10" dirty="0">
                <a:latin typeface="Times New Roman"/>
                <a:cs typeface="Times New Roman"/>
              </a:rPr>
              <a:t>10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GÜN</a:t>
            </a:r>
            <a:r>
              <a:rPr sz="3600" b="1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ÖNCESİNE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KADAR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(</a:t>
            </a:r>
            <a:r>
              <a:rPr sz="2800" i="1" spc="-20" dirty="0">
                <a:latin typeface="Times New Roman"/>
                <a:cs typeface="Times New Roman"/>
              </a:rPr>
              <a:t>HAFTASONLARI,</a:t>
            </a:r>
            <a:r>
              <a:rPr sz="2800" i="1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RESMİ </a:t>
            </a:r>
            <a:r>
              <a:rPr sz="2800" i="1" spc="-35" dirty="0">
                <a:latin typeface="Times New Roman"/>
                <a:cs typeface="Times New Roman"/>
              </a:rPr>
              <a:t>TATİLLERİ</a:t>
            </a:r>
            <a:r>
              <a:rPr sz="2800" i="1" spc="-9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DİKKATE</a:t>
            </a:r>
            <a:r>
              <a:rPr sz="2800" i="1" spc="-14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ALARAK!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İLGİLİ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KOMİSYON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ÜYESİNE</a:t>
            </a:r>
            <a:endParaRPr sz="2800" dirty="0">
              <a:latin typeface="Times New Roman"/>
              <a:cs typeface="Times New Roman"/>
            </a:endParaRPr>
          </a:p>
          <a:p>
            <a:pPr marL="3357245">
              <a:lnSpc>
                <a:spcPts val="3025"/>
              </a:lnSpc>
            </a:pPr>
            <a:r>
              <a:rPr sz="2800" spc="-10" dirty="0">
                <a:latin typeface="Times New Roman"/>
                <a:cs typeface="Times New Roman"/>
              </a:rPr>
              <a:t>GÖNDERİLMELİDİR.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7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802005" lvl="1" indent="-342900">
              <a:lnSpc>
                <a:spcPct val="100000"/>
              </a:lnSpc>
              <a:buFont typeface="Arial"/>
              <a:buChar char="•"/>
              <a:tabLst>
                <a:tab pos="802005" algn="l"/>
              </a:tabLst>
            </a:pPr>
            <a:r>
              <a:rPr sz="2800" dirty="0">
                <a:latin typeface="Times New Roman"/>
                <a:cs typeface="Times New Roman"/>
              </a:rPr>
              <a:t>Oluşabilecek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gecikme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vs.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durumlardan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öğrenci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sorumludur.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B8C0B-D076-0B8D-86D3-9AED91BC54AA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4B22F26-5427-8949-8A5C-8699E0C640F3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E962C-0C65-4B61-FF77-FE510823241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40</a:t>
            </a:fld>
            <a:endParaRPr lang="en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086" y="2360066"/>
            <a:ext cx="7751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STAJ</a:t>
            </a:r>
            <a:r>
              <a:rPr sz="4400" spc="-140" dirty="0"/>
              <a:t> </a:t>
            </a:r>
            <a:r>
              <a:rPr sz="4400" dirty="0"/>
              <a:t>KOMİSYONU</a:t>
            </a:r>
            <a:r>
              <a:rPr sz="4400" spc="-120" dirty="0"/>
              <a:t> </a:t>
            </a:r>
            <a:r>
              <a:rPr sz="4400" spc="-10" dirty="0"/>
              <a:t>ÜYELERİ</a:t>
            </a:r>
            <a:endParaRPr sz="4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374E3-1D05-C795-66CA-66370783A10C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1E8F7774-28C1-FF41-8C59-22ED4F119FCE}" type="datetime1">
              <a:rPr lang="tr-TR" smtClean="0"/>
              <a:t>8.05.2025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65B2E-EF05-CE5B-7F89-7C9793DD40C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41</a:t>
            </a:fld>
            <a:endParaRPr lang="en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48714"/>
              </p:ext>
            </p:extLst>
          </p:nvPr>
        </p:nvGraphicFramePr>
        <p:xfrm>
          <a:off x="0" y="1367656"/>
          <a:ext cx="11887200" cy="4427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1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7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170">
                <a:tc>
                  <a:txBody>
                    <a:bodyPr/>
                    <a:lstStyle/>
                    <a:p>
                      <a:pPr marL="31750">
                        <a:lnSpc>
                          <a:spcPts val="2070"/>
                        </a:lnSpc>
                      </a:pPr>
                      <a:r>
                        <a:rPr sz="1900" b="1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Staj</a:t>
                      </a:r>
                      <a:r>
                        <a:rPr sz="1900" b="1" spc="-45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Komisyonu</a:t>
                      </a:r>
                      <a:r>
                        <a:rPr sz="1900" b="1" spc="-45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Üyeleri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2070"/>
                        </a:lnSpc>
                      </a:pPr>
                      <a:r>
                        <a:rPr sz="1900" b="1" spc="-10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İletişim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ts val="2070"/>
                        </a:lnSpc>
                      </a:pPr>
                      <a:r>
                        <a:rPr sz="1900" b="1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Staj</a:t>
                      </a:r>
                      <a:r>
                        <a:rPr sz="1900" b="1" spc="-50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20" dirty="0">
                          <a:solidFill>
                            <a:srgbClr val="C55A11"/>
                          </a:solidFill>
                          <a:latin typeface="Times New Roman"/>
                          <a:cs typeface="Times New Roman"/>
                        </a:rPr>
                        <a:t>Türü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lang="tr-TR" sz="1900" b="1" spc="-45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Doç. </a:t>
                      </a:r>
                      <a:r>
                        <a:rPr sz="1900" b="1" spc="-45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Dr</a:t>
                      </a:r>
                      <a:r>
                        <a:rPr sz="1900" b="1" spc="-35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900" b="1" spc="-45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Osman</a:t>
                      </a:r>
                      <a:r>
                        <a:rPr sz="1900" b="1" spc="-5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KIRTEL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900" u="sng" spc="-10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okirtel@subu.edu.tr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445770" marR="24130" algn="ctr">
                        <a:lnSpc>
                          <a:spcPct val="106900"/>
                        </a:lnSpc>
                      </a:pPr>
                      <a:r>
                        <a:rPr sz="1900" dirty="0" err="1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Komisyon</a:t>
                      </a:r>
                      <a:r>
                        <a:rPr sz="1900" spc="-8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Başkanı </a:t>
                      </a:r>
                      <a:r>
                        <a:rPr sz="190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(Başvuru</a:t>
                      </a:r>
                      <a:r>
                        <a:rPr sz="1900" spc="-3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sz="1900" spc="-5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2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mail </a:t>
                      </a:r>
                      <a:r>
                        <a:rPr sz="1900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atmayınız!)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300">
                <a:tc>
                  <a:txBody>
                    <a:bodyPr/>
                    <a:lstStyle/>
                    <a:p>
                      <a:pPr marL="31750">
                        <a:lnSpc>
                          <a:spcPts val="2245"/>
                        </a:lnSpc>
                      </a:pPr>
                      <a:r>
                        <a:rPr sz="1900" b="1" spc="-2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STAJ</a:t>
                      </a:r>
                      <a:r>
                        <a:rPr sz="1900" b="1" spc="-10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BAŞVURUSU</a:t>
                      </a:r>
                      <a:r>
                        <a:rPr sz="1900" b="1" spc="-7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2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İÇİN;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tr-TR" sz="1900" b="1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Dr</a:t>
                      </a:r>
                      <a:r>
                        <a:rPr sz="1900" b="1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900" b="1" spc="-6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900" b="1" spc="-1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Öğr</a:t>
                      </a:r>
                      <a:r>
                        <a:rPr lang="tr-TR" sz="19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. Üyesi Gökhan DOK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31750" marR="430530" indent="-635">
                        <a:lnSpc>
                          <a:spcPts val="4880"/>
                        </a:lnSpc>
                        <a:spcBef>
                          <a:spcPts val="590"/>
                        </a:spcBef>
                      </a:pPr>
                      <a:r>
                        <a:rPr lang="tr-TR" sz="1900" b="1" spc="-10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Dr. </a:t>
                      </a:r>
                      <a:r>
                        <a:rPr lang="tr-TR" sz="1900" b="1" spc="-10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Öğr</a:t>
                      </a:r>
                      <a:r>
                        <a:rPr lang="tr-TR" sz="1900" b="1" spc="-10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. Üyesi Kurban ÖNTÜRK</a:t>
                      </a:r>
                      <a:r>
                        <a:rPr sz="1900" b="1" spc="-10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tr-TR" sz="1900" b="1" spc="-100" dirty="0">
                        <a:solidFill>
                          <a:srgbClr val="00AF5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750" marR="430530" indent="-635">
                        <a:lnSpc>
                          <a:spcPts val="4880"/>
                        </a:lnSpc>
                        <a:spcBef>
                          <a:spcPts val="590"/>
                        </a:spcBef>
                      </a:pPr>
                      <a:r>
                        <a:rPr sz="1900" b="1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Arş</a:t>
                      </a:r>
                      <a:r>
                        <a:rPr sz="1900" b="1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900" b="1" spc="-4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3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Gör.</a:t>
                      </a:r>
                      <a:r>
                        <a:rPr sz="1900" b="1" spc="-5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900" b="1" spc="-5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Dr. </a:t>
                      </a:r>
                      <a:r>
                        <a:rPr sz="1900" b="1" spc="-1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Süleyman</a:t>
                      </a:r>
                      <a:r>
                        <a:rPr sz="1900" b="1" spc="-1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Adahi</a:t>
                      </a:r>
                      <a:r>
                        <a:rPr sz="1900" b="1" spc="-25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ŞAHİN</a:t>
                      </a:r>
                      <a:endParaRPr lang="tr-TR" sz="1900" b="1" spc="-10" dirty="0">
                        <a:solidFill>
                          <a:srgbClr val="00AF5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750" marR="430530" indent="-635">
                        <a:lnSpc>
                          <a:spcPts val="4880"/>
                        </a:lnSpc>
                        <a:spcBef>
                          <a:spcPts val="590"/>
                        </a:spcBef>
                      </a:pPr>
                      <a:r>
                        <a:rPr lang="en-TR" sz="1900" b="1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Arş. Gör. Reyhan BOZ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lang="tr-TR" sz="1900" u="heavy" spc="-1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gokhandok</a:t>
                      </a:r>
                      <a:r>
                        <a:rPr sz="1900" u="heavy" spc="-1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@subu.edu.tr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lang="tr-TR" sz="1900" u="heavy" spc="-1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onturk</a:t>
                      </a:r>
                      <a:r>
                        <a:rPr sz="1900" u="heavy" spc="-1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@subu.edu.tr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1900" u="heavy" spc="-10" dirty="0">
                          <a:solidFill>
                            <a:srgbClr val="00AF50"/>
                          </a:solidFill>
                          <a:uFill>
                            <a:solidFill>
                              <a:srgbClr val="00AF50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adahisahin@subu.edu.tr</a:t>
                      </a:r>
                      <a:endParaRPr lang="tr-TR" sz="1900" u="heavy" spc="-10" dirty="0">
                        <a:solidFill>
                          <a:srgbClr val="00AF50"/>
                        </a:solidFill>
                        <a:uFill>
                          <a:solidFill>
                            <a:srgbClr val="00AF50"/>
                          </a:solidFill>
                        </a:uFill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endParaRPr lang="en-TR" sz="1900" u="heavy" spc="-10" dirty="0">
                        <a:solidFill>
                          <a:srgbClr val="00AF50"/>
                        </a:solidFill>
                        <a:uFill>
                          <a:solidFill>
                            <a:srgbClr val="00AF50"/>
                          </a:solidFill>
                        </a:uFill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lang="tr-TR" sz="1900" dirty="0">
                          <a:latin typeface="Times New Roman"/>
                          <a:cs typeface="Times New Roman"/>
                          <a:hlinkClick r:id="rId6"/>
                        </a:rPr>
                        <a:t>reyhankaya@subu.edu.tr</a:t>
                      </a:r>
                      <a:endParaRPr lang="tr-TR"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323850" marR="1037590">
                        <a:lnSpc>
                          <a:spcPts val="4870"/>
                        </a:lnSpc>
                        <a:spcBef>
                          <a:spcPts val="400"/>
                        </a:spcBef>
                      </a:pPr>
                      <a:r>
                        <a:rPr sz="1900" spc="-4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Yapı</a:t>
                      </a:r>
                      <a:r>
                        <a:rPr sz="1900" spc="-6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Stajı</a:t>
                      </a:r>
                      <a:r>
                        <a:rPr sz="1900" spc="-1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900" spc="-4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Hidro</a:t>
                      </a:r>
                      <a:r>
                        <a:rPr lang="tr-TR" sz="1900" spc="-4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lang="tr-TR" sz="1900" spc="-4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Geo</a:t>
                      </a:r>
                      <a:r>
                        <a:rPr lang="tr-TR" sz="1900" spc="-4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443865" marR="159385" indent="-120650">
                        <a:lnSpc>
                          <a:spcPct val="106900"/>
                        </a:lnSpc>
                        <a:spcBef>
                          <a:spcPts val="1785"/>
                        </a:spcBef>
                      </a:pPr>
                      <a:r>
                        <a:rPr sz="1900" dirty="0" err="1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Ulaştırma</a:t>
                      </a:r>
                      <a:endParaRPr lang="tr-TR" sz="1900" dirty="0">
                        <a:solidFill>
                          <a:srgbClr val="00AF5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43865" marR="159385" indent="-120650">
                        <a:lnSpc>
                          <a:spcPct val="106900"/>
                        </a:lnSpc>
                        <a:spcBef>
                          <a:spcPts val="1785"/>
                        </a:spcBef>
                      </a:pPr>
                      <a:r>
                        <a:rPr lang="en-TR" sz="1900" dirty="0">
                          <a:solidFill>
                            <a:srgbClr val="00AF50"/>
                          </a:solidFill>
                          <a:latin typeface="Times New Roman"/>
                          <a:cs typeface="Times New Roman"/>
                        </a:rPr>
                        <a:t>Evrak ve Güncelleme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Staj</a:t>
            </a:r>
            <a:r>
              <a:rPr spc="-25" dirty="0"/>
              <a:t> </a:t>
            </a:r>
            <a:r>
              <a:rPr spc="-10" dirty="0"/>
              <a:t>Komisyonu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24419-D64E-A421-DB07-CB9B93569916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D643C37D-DBD2-4143-BF23-11A9434AAB75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E227A-015E-765D-B504-46DBD42EC2E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42</a:t>
            </a:fld>
            <a:endParaRPr lang="en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6980" y="3304882"/>
            <a:ext cx="3124200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TEŞEKKÜRLER</a:t>
            </a:r>
            <a:endParaRPr lang="tr-TR" sz="3200" b="1" spc="-10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TR" sz="3200" b="1" spc="-10" dirty="0">
                <a:solidFill>
                  <a:srgbClr val="1F4E79"/>
                </a:solidFill>
                <a:latin typeface="Times New Roman"/>
                <a:cs typeface="Times New Roman"/>
              </a:rPr>
              <a:t>SORULAR</a:t>
            </a: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6001511"/>
            <a:ext cx="9144000" cy="14173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650016" y="6147237"/>
            <a:ext cx="28930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Sakarya,</a:t>
            </a:r>
            <a:r>
              <a:rPr sz="1600" b="1" spc="-7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Türkiye,</a:t>
            </a:r>
            <a:r>
              <a:rPr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tr-TR"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8</a:t>
            </a:r>
            <a:r>
              <a:rPr sz="1600" b="1" spc="-3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tr-TR" sz="1600" b="1" spc="-35" dirty="0">
                <a:solidFill>
                  <a:srgbClr val="333E50"/>
                </a:solidFill>
                <a:latin typeface="Times New Roman"/>
                <a:cs typeface="Times New Roman"/>
              </a:rPr>
              <a:t>Mayıs</a:t>
            </a:r>
            <a:r>
              <a:rPr sz="1600" b="1" spc="-4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333E50"/>
                </a:solidFill>
                <a:latin typeface="Times New Roman"/>
                <a:cs typeface="Times New Roman"/>
              </a:rPr>
              <a:t>202</a:t>
            </a:r>
            <a:r>
              <a:rPr lang="tr-TR" sz="1600" b="1" spc="-20" dirty="0">
                <a:solidFill>
                  <a:srgbClr val="333E50"/>
                </a:solidFill>
                <a:latin typeface="Times New Roman"/>
                <a:cs typeface="Times New Roman"/>
              </a:rPr>
              <a:t>5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3700" y="4476514"/>
            <a:ext cx="6324600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DOÇ. DR.</a:t>
            </a:r>
            <a:r>
              <a:rPr lang="en-US" sz="1600" b="1" spc="-3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OSMAN</a:t>
            </a:r>
            <a:r>
              <a:rPr lang="en-US" sz="1600" b="1" spc="-2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KIRTEL</a:t>
            </a: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DR</a:t>
            </a:r>
            <a:r>
              <a:rPr lang="en-US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. ÖĞR. ÜYESİ</a:t>
            </a:r>
            <a:r>
              <a:rPr lang="en-US" sz="1600" b="1" spc="-95" dirty="0">
                <a:solidFill>
                  <a:srgbClr val="333E50"/>
                </a:solidFill>
                <a:latin typeface="Times New Roman"/>
                <a:cs typeface="Times New Roman"/>
              </a:rPr>
              <a:t> GÖKHAN DOK</a:t>
            </a:r>
            <a:endParaRPr lang="en-US" sz="1600" b="1" spc="-35" dirty="0">
              <a:solidFill>
                <a:srgbClr val="333E50"/>
              </a:solidFill>
              <a:latin typeface="Times New Roman"/>
              <a:cs typeface="Times New Roman"/>
            </a:endParaRP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spc="-75" dirty="0">
                <a:solidFill>
                  <a:srgbClr val="333E50"/>
                </a:solidFill>
                <a:latin typeface="Times New Roman"/>
                <a:cs typeface="Times New Roman"/>
              </a:rPr>
              <a:t>DR. ÖĞR. ÜYESİ KURBAN ÖNTÜRK</a:t>
            </a: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ARŞ.GÖR. DR.</a:t>
            </a:r>
            <a:r>
              <a:rPr lang="en-US" sz="1600" b="1" spc="-1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SÜLEYMAN</a:t>
            </a:r>
            <a:r>
              <a:rPr lang="en-US" sz="1600" b="1" spc="-114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333E50"/>
                </a:solidFill>
                <a:latin typeface="Times New Roman"/>
                <a:cs typeface="Times New Roman"/>
              </a:rPr>
              <a:t>ADAHİ</a:t>
            </a: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 ŞAHİN</a:t>
            </a:r>
          </a:p>
          <a:p>
            <a:pPr marL="929640" marR="921385"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spc="-10" dirty="0">
                <a:solidFill>
                  <a:srgbClr val="333E50"/>
                </a:solidFill>
                <a:latin typeface="Times New Roman"/>
                <a:cs typeface="Times New Roman"/>
              </a:rPr>
              <a:t>ARŞ. GÖR. REYHAN BOZ</a:t>
            </a:r>
            <a:endParaRPr lang="en-US" sz="1600" dirty="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9576" y="858011"/>
            <a:ext cx="2212848" cy="219608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2C6052-85BF-F5CB-ADD1-DED97BD7938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F8882B5-B3C2-F040-A927-AFA9E72FB12E}" type="datetime1">
              <a:rPr lang="tr-TR" smtClean="0"/>
              <a:t>8.05.2025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E20B07-1C65-5A1F-6D40-CF1BA2EFE08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43</a:t>
            </a:fld>
            <a:endParaRPr lang="en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429892"/>
            <a:ext cx="898652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Zorunlu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işyeri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stajı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2.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Yarıyılın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sonundan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itibaren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spc="-55" dirty="0">
                <a:solidFill>
                  <a:srgbClr val="006FC0"/>
                </a:solidFill>
                <a:latin typeface="Times New Roman"/>
                <a:cs typeface="Times New Roman"/>
              </a:rPr>
              <a:t>Yapı</a:t>
            </a:r>
            <a:r>
              <a:rPr sz="24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Stajı</a:t>
            </a:r>
            <a:r>
              <a:rPr sz="24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başlar.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1800225" algn="l"/>
                <a:tab pos="2171700" algn="l"/>
                <a:tab pos="3547745" algn="l"/>
                <a:tab pos="4351020" algn="l"/>
                <a:tab pos="5390515" algn="l"/>
                <a:tab pos="6309360" algn="l"/>
                <a:tab pos="7571105" algn="l"/>
                <a:tab pos="8018145" algn="l"/>
                <a:tab pos="8365490" algn="l"/>
              </a:tabLst>
            </a:pPr>
            <a:r>
              <a:rPr sz="2400" spc="-10" dirty="0">
                <a:latin typeface="Times New Roman"/>
                <a:cs typeface="Times New Roman"/>
              </a:rPr>
              <a:t>Öğrenciler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6FAC46"/>
                </a:solidFill>
                <a:latin typeface="Times New Roman"/>
                <a:cs typeface="Times New Roman"/>
              </a:rPr>
              <a:t>2.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yarıyıldan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sonra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(birinci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sınıfın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6FAC46"/>
                </a:solidFill>
                <a:latin typeface="Times New Roman"/>
                <a:cs typeface="Times New Roman"/>
              </a:rPr>
              <a:t>sonunda)</a:t>
            </a:r>
            <a:r>
              <a:rPr sz="2400" dirty="0">
                <a:solidFill>
                  <a:srgbClr val="6FAC4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iş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günü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spc="-60" dirty="0">
                <a:solidFill>
                  <a:srgbClr val="006FC0"/>
                </a:solidFill>
                <a:latin typeface="Times New Roman"/>
                <a:cs typeface="Times New Roman"/>
              </a:rPr>
              <a:t>Yapı</a:t>
            </a:r>
            <a:r>
              <a:rPr sz="2400" b="1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6FC0"/>
                </a:solidFill>
                <a:latin typeface="Times New Roman"/>
                <a:cs typeface="Times New Roman"/>
              </a:rPr>
              <a:t>Stajı</a:t>
            </a:r>
            <a:r>
              <a:rPr sz="2400" b="1" spc="-4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yapabilir.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kalan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süresini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40</a:t>
            </a:r>
            <a:r>
              <a:rPr sz="2400" spc="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iş</a:t>
            </a:r>
            <a:r>
              <a:rPr sz="2400" spc="2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gününe</a:t>
            </a:r>
            <a:r>
              <a:rPr sz="2400" spc="2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tamamlayıp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süresini tamamlayabilirler.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55054"/>
            <a:ext cx="15259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Genel</a:t>
            </a:r>
            <a:r>
              <a:rPr sz="20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Bilgiler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11725" y="797598"/>
            <a:ext cx="3136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YÖNERGE</a:t>
            </a:r>
            <a:r>
              <a:rPr sz="2400" b="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2400" b="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FF0000"/>
                </a:solidFill>
                <a:latin typeface="Times New Roman"/>
                <a:cs typeface="Times New Roman"/>
              </a:rPr>
              <a:t>MADDE</a:t>
            </a:r>
            <a:r>
              <a:rPr sz="2400" b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0" spc="-5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5349240"/>
            <a:ext cx="914273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480820" marR="212090" indent="-1260475">
              <a:lnSpc>
                <a:spcPct val="100000"/>
              </a:lnSpc>
              <a:spcBef>
                <a:spcPts val="265"/>
              </a:spcBef>
            </a:pP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40</a:t>
            </a:r>
            <a:r>
              <a:rPr sz="2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iş</a:t>
            </a:r>
            <a:r>
              <a:rPr sz="2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günü</a:t>
            </a:r>
            <a:r>
              <a:rPr sz="2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stajını</a:t>
            </a:r>
            <a:r>
              <a:rPr sz="28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tamamlamayan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öğrenciler</a:t>
            </a:r>
            <a:r>
              <a:rPr sz="2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İşyeri</a:t>
            </a:r>
            <a:r>
              <a:rPr sz="28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Eğitimi</a:t>
            </a:r>
            <a:r>
              <a:rPr sz="2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imes New Roman"/>
                <a:cs typeface="Times New Roman"/>
              </a:rPr>
              <a:t>ve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İşyeri</a:t>
            </a:r>
            <a:r>
              <a:rPr sz="2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Uygulaması</a:t>
            </a:r>
            <a:r>
              <a:rPr sz="2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dersini</a:t>
            </a:r>
            <a:r>
              <a:rPr sz="28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tercih</a:t>
            </a:r>
            <a:r>
              <a:rPr sz="2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edemezler.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DAE6CC-9CA0-DE6D-39CE-221FF6FB7FE7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9115C44B-58CE-164A-8E41-47642044E845}" type="datetime1">
              <a:rPr lang="tr-TR" smtClean="0"/>
              <a:t>8.05.2025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095FC-8207-EAAD-ACDA-1BB66247AE5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5</a:t>
            </a:fld>
            <a:endParaRPr lang="en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183" y="1290777"/>
            <a:ext cx="10525760" cy="4869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yapılacak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işyerlerinde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inşaat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mühendisi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çalışan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(tüm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stajlar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dahil)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olmalıdır.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60" dirty="0">
                <a:solidFill>
                  <a:srgbClr val="6F2F9F"/>
                </a:solidFill>
                <a:latin typeface="Times New Roman"/>
                <a:cs typeface="Times New Roman"/>
              </a:rPr>
              <a:t>Yapı</a:t>
            </a:r>
            <a:r>
              <a:rPr sz="2400" b="1" spc="-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</a:t>
            </a:r>
            <a:r>
              <a:rPr sz="2400" b="1" spc="-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Konusu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ikinci</a:t>
            </a:r>
            <a:r>
              <a:rPr sz="2400" b="1" spc="-4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yarıyıl</a:t>
            </a:r>
            <a:r>
              <a:rPr sz="2400" b="1" spc="-5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sonundan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itibaren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Yapı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yapabilirler.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Yapı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stajlarında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mutlaka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sahaya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çıkılması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zorunlu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olup,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sahada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bulunmayan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stajlar </a:t>
            </a:r>
            <a:r>
              <a:rPr sz="2400" dirty="0">
                <a:latin typeface="Times New Roman"/>
                <a:cs typeface="Times New Roman"/>
              </a:rPr>
              <a:t>geçersiz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sayılacaktır.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alanında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yapılacak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stajlar,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işlerle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alakalı,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kamu </a:t>
            </a:r>
            <a:r>
              <a:rPr sz="2400" dirty="0">
                <a:latin typeface="Times New Roman"/>
                <a:cs typeface="Times New Roman"/>
              </a:rPr>
              <a:t>kuruluşlarında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yapılabilecektir.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6097905">
              <a:lnSpc>
                <a:spcPct val="100000"/>
              </a:lnSpc>
              <a:spcBef>
                <a:spcPts val="5"/>
              </a:spcBef>
            </a:pPr>
            <a:r>
              <a:rPr sz="1800" spc="-40" dirty="0">
                <a:latin typeface="Times New Roman"/>
                <a:cs typeface="Times New Roman"/>
              </a:rPr>
              <a:t>Yapı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Stajları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ile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alakalı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staj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esaslarını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okuyunuz. </a:t>
            </a:r>
            <a:r>
              <a:rPr sz="1800" dirty="0">
                <a:latin typeface="Times New Roman"/>
                <a:cs typeface="Times New Roman"/>
              </a:rPr>
              <a:t>Örnek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defter;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10"/>
              </a:lnSpc>
            </a:pPr>
            <a:r>
              <a:rPr sz="18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https://inm.subu.edu.tr/sites/inm.subu.edu.tr/file/Staj_Defteri_Nasil_Doldurulmali.pdf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30" dirty="0"/>
              <a:t> </a:t>
            </a:r>
            <a:r>
              <a:rPr spc="-10" dirty="0"/>
              <a:t>Bilgiler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7A262-91ED-C9A7-C97B-D690C2C8DB66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339D698D-7B4C-CD41-A65D-19C36CBC0175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9B245-7D84-15D8-3726-A303859923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6</a:t>
            </a:fld>
            <a:endParaRPr lang="en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579653"/>
            <a:ext cx="898334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Ulaştırma,</a:t>
            </a: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Hidrolik</a:t>
            </a:r>
            <a:r>
              <a:rPr sz="2400" b="1" spc="-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veya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Geoteknik</a:t>
            </a: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r>
              <a:rPr sz="2400" b="1" spc="-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</a:t>
            </a:r>
            <a:r>
              <a:rPr sz="2400" b="1" spc="-2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Konusu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Öğrenciler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dördüncü</a:t>
            </a:r>
            <a:r>
              <a:rPr sz="2400" b="1" spc="-1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471C4"/>
                </a:solidFill>
                <a:latin typeface="Times New Roman"/>
                <a:cs typeface="Times New Roman"/>
              </a:rPr>
              <a:t>yarıyıl</a:t>
            </a:r>
            <a:r>
              <a:rPr sz="2400" b="1" spc="-1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sonundan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itibaren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Ulaştırma,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Hidrolik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veya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Geoteknik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Stajı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yapabilirler.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39" y="2042693"/>
            <a:ext cx="13271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solidFill>
                  <a:srgbClr val="C55A11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5639" y="2042693"/>
            <a:ext cx="337629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64689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Barajlar Demiryolu </a:t>
            </a:r>
            <a:r>
              <a:rPr sz="2400" b="1" spc="-25" dirty="0">
                <a:solidFill>
                  <a:srgbClr val="C55A11"/>
                </a:solidFill>
                <a:latin typeface="Times New Roman"/>
                <a:cs typeface="Times New Roman"/>
              </a:rPr>
              <a:t>HES</a:t>
            </a:r>
            <a:endParaRPr sz="2400">
              <a:latin typeface="Times New Roman"/>
              <a:cs typeface="Times New Roman"/>
            </a:endParaRPr>
          </a:p>
          <a:p>
            <a:pPr marL="12700" marR="1975485">
              <a:lnSpc>
                <a:spcPct val="100000"/>
              </a:lnSpc>
            </a:pP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Hidrolik </a:t>
            </a: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İçme</a:t>
            </a:r>
            <a:r>
              <a:rPr sz="2400" b="1" spc="-60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C55A11"/>
                </a:solidFill>
                <a:latin typeface="Times New Roman"/>
                <a:cs typeface="Times New Roman"/>
              </a:rPr>
              <a:t>Suyu </a:t>
            </a: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Karayolu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Liman</a:t>
            </a:r>
            <a:r>
              <a:rPr sz="2400" b="1" spc="-25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İnşaatları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Metro</a:t>
            </a:r>
            <a:r>
              <a:rPr sz="2400" b="1" spc="-50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ve</a:t>
            </a:r>
            <a:r>
              <a:rPr sz="2400" b="1" spc="-80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Tünel</a:t>
            </a:r>
            <a:r>
              <a:rPr sz="2400" b="1" spc="-35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İnşaatları </a:t>
            </a:r>
            <a:r>
              <a:rPr sz="2400" b="1" dirty="0">
                <a:solidFill>
                  <a:srgbClr val="C55A11"/>
                </a:solidFill>
                <a:latin typeface="Times New Roman"/>
                <a:cs typeface="Times New Roman"/>
              </a:rPr>
              <a:t>Sulama</a:t>
            </a:r>
            <a:r>
              <a:rPr sz="2400" b="1" spc="-65" dirty="0">
                <a:solidFill>
                  <a:srgbClr val="C55A11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55A11"/>
                </a:solidFill>
                <a:latin typeface="Times New Roman"/>
                <a:cs typeface="Times New Roman"/>
              </a:rPr>
              <a:t>Kanalları Ulaştırma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2739" y="5700293"/>
            <a:ext cx="89852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7450" algn="l"/>
                <a:tab pos="2486025" algn="l"/>
                <a:tab pos="3919854" algn="l"/>
                <a:tab pos="5111750" algn="l"/>
                <a:tab pos="5844540" algn="l"/>
                <a:tab pos="7272655" algn="l"/>
                <a:tab pos="7938770" algn="l"/>
                <a:tab pos="8400415" algn="l"/>
              </a:tabLst>
            </a:pPr>
            <a:r>
              <a:rPr sz="2400" spc="-10" dirty="0">
                <a:latin typeface="Times New Roman"/>
                <a:cs typeface="Times New Roman"/>
              </a:rPr>
              <a:t>şeklinde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yapabilir.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Ulaştırma,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Hidrolik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veya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Geoteknik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stajı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ile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ilgili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ayrıntılı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bilgi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staj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esaslarını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okuyunuz.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30" dirty="0"/>
              <a:t> </a:t>
            </a:r>
            <a:r>
              <a:rPr spc="-10" dirty="0"/>
              <a:t>Bilgiler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10BB9-1AD4-9739-1DCA-3248C178234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4E27F895-0AF8-1B4F-9B68-F6A55ABD1621}" type="datetime1">
              <a:rPr lang="tr-TR" smtClean="0"/>
              <a:t>8.05.2025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484C424-DF1B-526C-94EA-8FA949DDF6F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7</a:t>
            </a:fld>
            <a:endParaRPr lang="en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929043"/>
            <a:ext cx="8987155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100"/>
              </a:spcBef>
            </a:pP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Yapı</a:t>
            </a:r>
            <a:r>
              <a:rPr sz="24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│</a:t>
            </a:r>
            <a:r>
              <a:rPr sz="24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Ulaştırma,</a:t>
            </a:r>
            <a:r>
              <a:rPr sz="2400" b="1" spc="-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Hidrolik</a:t>
            </a:r>
            <a:r>
              <a:rPr sz="24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veya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Geoteknik</a:t>
            </a:r>
            <a:r>
              <a:rPr sz="24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Öğrenciler</a:t>
            </a:r>
            <a:r>
              <a:rPr sz="2400" b="1" spc="1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20</a:t>
            </a:r>
            <a:r>
              <a:rPr sz="2400" b="1" spc="229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günlük</a:t>
            </a:r>
            <a:r>
              <a:rPr sz="2400" b="1" spc="229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yapı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stajlarını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şantiyede</a:t>
            </a:r>
            <a:r>
              <a:rPr sz="2400" b="1" spc="2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özellikle</a:t>
            </a:r>
            <a:r>
              <a:rPr sz="2400" b="1" spc="2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kaba</a:t>
            </a:r>
            <a:r>
              <a:rPr sz="2400" b="1" spc="23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inşaat </a:t>
            </a:r>
            <a:r>
              <a:rPr sz="2400" b="1" dirty="0">
                <a:latin typeface="Times New Roman"/>
                <a:cs typeface="Times New Roman"/>
              </a:rPr>
              <a:t>işlerini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görecek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şekilde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tamamlamalıdırlar.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20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günlük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ulaştırma,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hidrolik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veya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geoteknik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stajlarını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önceki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slaytta </a:t>
            </a:r>
            <a:r>
              <a:rPr sz="2400" b="1" dirty="0" err="1">
                <a:latin typeface="Times New Roman"/>
                <a:cs typeface="Times New Roman"/>
              </a:rPr>
              <a:t>belirtilen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alanlarda</a:t>
            </a:r>
            <a:r>
              <a:rPr lang="tr-TR" sz="2400" b="1" dirty="0">
                <a:latin typeface="Times New Roman"/>
                <a:cs typeface="Times New Roman"/>
              </a:rPr>
              <a:t> sahada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yapmak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zorundadırlar.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30" dirty="0"/>
              <a:t> </a:t>
            </a:r>
            <a:r>
              <a:rPr spc="-10" dirty="0"/>
              <a:t>Bilgiler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2A2CA-4CAD-FF9E-7B17-CE615DC0394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7814D6E7-20A2-B44F-81CC-35E7D5CD60E7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4D4F4-E469-371E-3988-EA7A6A1FEF6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8</a:t>
            </a:fld>
            <a:endParaRPr lang="en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739" y="1386522"/>
            <a:ext cx="8985250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100"/>
              </a:spcBef>
            </a:pPr>
            <a:r>
              <a:rPr sz="2400" b="1" spc="-55" dirty="0">
                <a:solidFill>
                  <a:srgbClr val="6F2F9F"/>
                </a:solidFill>
                <a:latin typeface="Times New Roman"/>
                <a:cs typeface="Times New Roman"/>
              </a:rPr>
              <a:t>Yapı</a:t>
            </a:r>
            <a:r>
              <a:rPr sz="24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│</a:t>
            </a:r>
            <a:r>
              <a:rPr sz="2400" b="1" spc="-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Ulaştırma,</a:t>
            </a:r>
            <a:r>
              <a:rPr sz="2400" b="1" spc="-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Hidrolik</a:t>
            </a:r>
            <a:r>
              <a:rPr sz="24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veya</a:t>
            </a:r>
            <a:r>
              <a:rPr sz="2400" b="1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F2F9F"/>
                </a:solidFill>
                <a:latin typeface="Times New Roman"/>
                <a:cs typeface="Times New Roman"/>
              </a:rPr>
              <a:t>Geoteknik</a:t>
            </a:r>
            <a:r>
              <a:rPr sz="2400" b="1" spc="-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F2F9F"/>
                </a:solidFill>
                <a:latin typeface="Times New Roman"/>
                <a:cs typeface="Times New Roman"/>
              </a:rPr>
              <a:t>Stajı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Dekanlık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tarafından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alınan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yeni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kararlara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göre;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Clr>
                <a:srgbClr val="00AF50"/>
              </a:buClr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52425" marR="5080" indent="-34036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Stajlar</a:t>
            </a:r>
            <a:r>
              <a:rPr sz="2400" spc="2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sadece</a:t>
            </a:r>
            <a:r>
              <a:rPr sz="2400" spc="2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direkt</a:t>
            </a:r>
            <a:r>
              <a:rPr sz="2400" spc="2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ret</a:t>
            </a:r>
            <a:r>
              <a:rPr sz="2400" spc="2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veya</a:t>
            </a:r>
            <a:r>
              <a:rPr sz="2400" spc="2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kabul</a:t>
            </a:r>
            <a:r>
              <a:rPr sz="2400" spc="2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olarak</a:t>
            </a:r>
            <a:r>
              <a:rPr sz="2400" spc="2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değerlendirilecektir.</a:t>
            </a:r>
            <a:r>
              <a:rPr sz="2400" spc="2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20</a:t>
            </a:r>
            <a:r>
              <a:rPr sz="2400" spc="2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iş 	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günü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stajın</a:t>
            </a:r>
            <a:r>
              <a:rPr sz="2400" spc="1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kabulü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sz="2400" spc="15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reddi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sz="2400" spc="15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tamamını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kapsayacak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olup,</a:t>
            </a:r>
            <a:r>
              <a:rPr sz="2400" spc="20" dirty="0">
                <a:solidFill>
                  <a:srgbClr val="00AF50"/>
                </a:solidFill>
                <a:latin typeface="Times New Roman"/>
                <a:cs typeface="Times New Roman"/>
              </a:rPr>
              <a:t> 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kısmi 	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kabul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yoktur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Genel</a:t>
            </a:r>
            <a:r>
              <a:rPr spc="-30" dirty="0"/>
              <a:t> </a:t>
            </a:r>
            <a:r>
              <a:rPr spc="-10" dirty="0"/>
              <a:t>Bilgiler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5559E-378B-C184-8C67-EDE4CBDB384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fld id="{63E78D84-AE44-2944-88CD-1443C74FDCA5}" type="datetime1">
              <a:rPr lang="tr-TR" smtClean="0"/>
              <a:t>8.05.2025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8239A-DDEE-030E-2262-0865A4CD94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TR" smtClean="0"/>
              <a:t>9</a:t>
            </a:fld>
            <a:endParaRPr lang="en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2305</Words>
  <Application>Microsoft Macintosh PowerPoint</Application>
  <PresentationFormat>Widescreen</PresentationFormat>
  <Paragraphs>400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Genel Bilgiler</vt:lpstr>
      <vt:lpstr>Staj Türleri ve Süreleri:</vt:lpstr>
      <vt:lpstr>YÖNERGE – MADDE 7</vt:lpstr>
      <vt:lpstr>Genel Bilgiler</vt:lpstr>
      <vt:lpstr>Genel Bilgiler</vt:lpstr>
      <vt:lpstr>Genel Bilgiler</vt:lpstr>
      <vt:lpstr>Genel Bilgiler</vt:lpstr>
      <vt:lpstr>STAJ YAPILACAK YER VE DÖNEMLERE İLİŞKİN ESASLAR</vt:lpstr>
      <vt:lpstr>Staj Yapılacak Yer ve Dönemlere İlişkin Esaslar</vt:lpstr>
      <vt:lpstr>Staj Yapılacak Yer ve Dönemlere İlişkin Esaslar</vt:lpstr>
      <vt:lpstr>STAJ BAŞVURUSU İÇİN GEREKEN İŞLEMLER</vt:lpstr>
      <vt:lpstr>PowerPoint Presentation</vt:lpstr>
      <vt:lpstr>Staj Başvurusu İçin Gereken İşlemler</vt:lpstr>
      <vt:lpstr>Staj Başvurusu İçin Gereken İşlemler</vt:lpstr>
      <vt:lpstr>Staj Başvurusu İçin Gereken İşlemler</vt:lpstr>
      <vt:lpstr>STAJ ESNASINDA YAPILMASI GEREKEN İŞLEMLER</vt:lpstr>
      <vt:lpstr>Staj Esnasında Yapılması Gereken İşlemler</vt:lpstr>
      <vt:lpstr>Staj Esnasında Yapılması Gereken İşlemler</vt:lpstr>
      <vt:lpstr>Staj Esnasında Yapılması Gereken İşlemler</vt:lpstr>
      <vt:lpstr>Staj Esnasında Yapılması Gereken İşlemler</vt:lpstr>
      <vt:lpstr>Staj Esnasında Yapılması Gereken İşlemler</vt:lpstr>
      <vt:lpstr>Staj Esnasında Yapılması Gereken İşlemler</vt:lpstr>
      <vt:lpstr>Staj Esnasında Yapılması Gereken İşlemler</vt:lpstr>
      <vt:lpstr>Staj Esnasında Yapılması Gereken İşlemler</vt:lpstr>
      <vt:lpstr>STAJ SONRASINDA YAPILMASI GEREKEN İŞLEMLER</vt:lpstr>
      <vt:lpstr>Staj Sonrasında Yapılması Gereken İşlemler</vt:lpstr>
      <vt:lpstr>STAJ DEFTERLERİNİN DEĞERLENDİRİLMESİ</vt:lpstr>
      <vt:lpstr>Staj Defterlerinin Değerlendirilmesi</vt:lpstr>
      <vt:lpstr>Staj Defterlerinin Değerlendirilmesi</vt:lpstr>
      <vt:lpstr>Staj Defterlerinin Değerlendirilmesi</vt:lpstr>
      <vt:lpstr>Staj Defterlerinin Değerlendirilmesi</vt:lpstr>
      <vt:lpstr>STAJ SÜRESİ VE SONRASINDA KARŞILAŞILAN GENEL PROBLEMLER</vt:lpstr>
      <vt:lpstr>Staj Süresi ve Sonrasında Karşılaşılan Genel Problemler</vt:lpstr>
      <vt:lpstr>Staj Süresi ve Sonrasında Karşılaşılan Genel Problemler</vt:lpstr>
      <vt:lpstr>STAJ DERSİNİN ALINMASI</vt:lpstr>
      <vt:lpstr>Staj Dersinin Alınması</vt:lpstr>
      <vt:lpstr>PowerPoint Presentation</vt:lpstr>
      <vt:lpstr>PowerPoint Presentation</vt:lpstr>
      <vt:lpstr>STAJ KOMİSYONU ÜYELERİ</vt:lpstr>
      <vt:lpstr>Staj Komisyonu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Microsoft Office User</cp:lastModifiedBy>
  <cp:revision>5</cp:revision>
  <dcterms:created xsi:type="dcterms:W3CDTF">2025-04-14T09:05:00Z</dcterms:created>
  <dcterms:modified xsi:type="dcterms:W3CDTF">2025-05-08T09:25:22Z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2021-05-04T00:00:00Z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2025-04-14T00:00:00Z</vt:filetime>
  </property>
  <property fmtid="{D5CDD505-2E9C-101B-9397-08002B2CF9AE}" pid="5" name="Producer">
    <vt:lpwstr>3-Heights(TM) PDF Security Shell 4.8.25.2 (http://www.pdf-tools.com)</vt:lpwstr>
  </property>
</Properties>
</file>