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0"/>
  </p:normalViewPr>
  <p:slideViewPr>
    <p:cSldViewPr>
      <p:cViewPr varScale="1">
        <p:scale>
          <a:sx n="120" d="100"/>
          <a:sy n="120" d="100"/>
        </p:scale>
        <p:origin x="256" y="1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C74979-66BF-FB47-9FD0-A54536C8282D}" type="datetimeFigureOut">
              <a:rPr lang="en-TR" smtClean="0"/>
              <a:t>8.05.2025</a:t>
            </a:fld>
            <a:endParaRPr lang="en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1E4D22-A0D1-7240-A121-C02BAA88993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868721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C0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8D200-30FC-1D43-9C82-492C766AA36D}" type="datetime1">
              <a:rPr lang="tr-TR" smtClean="0"/>
              <a:t>8.05.2025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C0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E4BDD-DD24-544E-8557-696F809FBC19}" type="datetime1">
              <a:rPr lang="tr-TR" smtClean="0"/>
              <a:t>8.05.2025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C0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5DFB3-D24B-0C49-AF62-D25FB81F686E}" type="datetime1">
              <a:rPr lang="tr-TR" smtClean="0"/>
              <a:t>8.05.2025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C0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30688-9AEF-034E-8BE1-C79EFA0A2DA5}" type="datetime1">
              <a:rPr lang="tr-TR" smtClean="0"/>
              <a:t>8.05.2025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590D7-91E4-CA49-B298-26C307C2DB00}" type="datetime1">
              <a:rPr lang="tr-TR" smtClean="0"/>
              <a:t>8.05.2025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524000" y="477012"/>
            <a:ext cx="9142476" cy="350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02697" y="55054"/>
            <a:ext cx="6148747" cy="3310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C0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02739" y="1386522"/>
            <a:ext cx="8987155" cy="4780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F0AF7-E9C0-F448-99D8-AEDF0B97B57A}" type="datetime1">
              <a:rPr lang="tr-TR" smtClean="0"/>
              <a:t>8.05.2025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inm.subu.edu.tr/tr/staj-bilgilendirme" TargetMode="External"/><Relationship Id="rId2" Type="http://schemas.openxmlformats.org/officeDocument/2006/relationships/hyperlink" Target="https://inm.subu.edu.tr/tr/icerik/15554/80011/formlar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inm.subu.edu.tr/tr/staj-bilgilendirme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nm.subu.edu.tr/sites/inm.subu.edu.tr/files/2022-12/Teknoloji_Fakultesi_Isletmede_Mesleki_Egitim_ve_Staj_Y&#246;nergesi.pdf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mailto:gokhandok@subu.edu.tr" TargetMode="External"/><Relationship Id="rId2" Type="http://schemas.openxmlformats.org/officeDocument/2006/relationships/hyperlink" Target="mailto:okirtel@subu.edu.t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reyhankaya@subu.edu.tr" TargetMode="External"/><Relationship Id="rId5" Type="http://schemas.openxmlformats.org/officeDocument/2006/relationships/hyperlink" Target="mailto:adahisahin@subu.edu.tr" TargetMode="External"/><Relationship Id="rId4" Type="http://schemas.openxmlformats.org/officeDocument/2006/relationships/hyperlink" Target="mailto:ahmetceyhunlu@subu.edu.tr" TargetMode="Externa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inm.subu.edu.tr/sites/inm.subu.edu.tr/file/Staj_Defteri_Nasil_Doldurulmali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0" y="6001511"/>
            <a:ext cx="9144000" cy="141731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524000" y="2895600"/>
            <a:ext cx="8686800" cy="351442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756920" algn="ctr">
              <a:lnSpc>
                <a:spcPct val="100000"/>
              </a:lnSpc>
              <a:spcBef>
                <a:spcPts val="105"/>
              </a:spcBef>
            </a:pPr>
            <a:r>
              <a:rPr sz="2600" b="1" dirty="0">
                <a:solidFill>
                  <a:srgbClr val="1F4E79"/>
                </a:solidFill>
                <a:latin typeface="Times New Roman"/>
                <a:cs typeface="Times New Roman"/>
              </a:rPr>
              <a:t>TEKNOLOJİ</a:t>
            </a:r>
            <a:r>
              <a:rPr sz="2600" b="1" spc="-30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2600" b="1" spc="-10" dirty="0">
                <a:solidFill>
                  <a:srgbClr val="1F4E79"/>
                </a:solidFill>
                <a:latin typeface="Times New Roman"/>
                <a:cs typeface="Times New Roman"/>
              </a:rPr>
              <a:t>FAKÜLTESİ </a:t>
            </a:r>
            <a:endParaRPr lang="tr-TR" sz="2600" b="1" spc="-10" dirty="0">
              <a:solidFill>
                <a:srgbClr val="1F4E79"/>
              </a:solidFill>
              <a:latin typeface="Times New Roman"/>
              <a:cs typeface="Times New Roman"/>
            </a:endParaRPr>
          </a:p>
          <a:p>
            <a:pPr marL="12700" marR="5080" indent="756920" algn="ctr">
              <a:lnSpc>
                <a:spcPct val="100000"/>
              </a:lnSpc>
              <a:spcBef>
                <a:spcPts val="105"/>
              </a:spcBef>
            </a:pPr>
            <a:r>
              <a:rPr sz="2600" b="1" spc="-30" dirty="0">
                <a:solidFill>
                  <a:srgbClr val="1F4E79"/>
                </a:solidFill>
                <a:latin typeface="Times New Roman"/>
                <a:cs typeface="Times New Roman"/>
              </a:rPr>
              <a:t>İNŞAAT</a:t>
            </a:r>
            <a:r>
              <a:rPr sz="2600" b="1" spc="-114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1F4E79"/>
                </a:solidFill>
                <a:latin typeface="Times New Roman"/>
                <a:cs typeface="Times New Roman"/>
              </a:rPr>
              <a:t>MÜHENDİSLİĞİ</a:t>
            </a:r>
            <a:r>
              <a:rPr sz="2600" b="1" spc="-80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2600" b="1" spc="-10" dirty="0">
                <a:solidFill>
                  <a:srgbClr val="1F4E79"/>
                </a:solidFill>
                <a:latin typeface="Times New Roman"/>
                <a:cs typeface="Times New Roman"/>
              </a:rPr>
              <a:t>BÖLÜMÜ</a:t>
            </a:r>
            <a:endParaRPr sz="2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5"/>
              </a:spcBef>
            </a:pPr>
            <a:endParaRPr sz="26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600" b="1" spc="-35" dirty="0">
                <a:solidFill>
                  <a:srgbClr val="1F4E79"/>
                </a:solidFill>
                <a:latin typeface="Times New Roman"/>
                <a:cs typeface="Times New Roman"/>
              </a:rPr>
              <a:t>STAJ</a:t>
            </a:r>
            <a:r>
              <a:rPr sz="2600" b="1" spc="-80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1F4E79"/>
                </a:solidFill>
                <a:latin typeface="Times New Roman"/>
                <a:cs typeface="Times New Roman"/>
              </a:rPr>
              <a:t>BİLGİLENDİRME</a:t>
            </a:r>
            <a:r>
              <a:rPr sz="2600" b="1" spc="-95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2600" b="1" spc="-10" dirty="0">
                <a:solidFill>
                  <a:srgbClr val="1F4E79"/>
                </a:solidFill>
                <a:latin typeface="Times New Roman"/>
                <a:cs typeface="Times New Roman"/>
              </a:rPr>
              <a:t>SUNUMU</a:t>
            </a:r>
            <a:endParaRPr sz="2600" dirty="0">
              <a:latin typeface="Times New Roman"/>
              <a:cs typeface="Times New Roman"/>
            </a:endParaRPr>
          </a:p>
          <a:p>
            <a:pPr marL="929640" marR="921385" algn="ctr">
              <a:lnSpc>
                <a:spcPct val="100000"/>
              </a:lnSpc>
              <a:spcBef>
                <a:spcPts val="320"/>
              </a:spcBef>
            </a:pPr>
            <a:r>
              <a:rPr lang="tr-TR" sz="1600" b="1" dirty="0">
                <a:solidFill>
                  <a:srgbClr val="333E50"/>
                </a:solidFill>
                <a:latin typeface="Times New Roman"/>
                <a:cs typeface="Times New Roman"/>
              </a:rPr>
              <a:t>DOÇ. </a:t>
            </a:r>
            <a:r>
              <a:rPr sz="1600" b="1" dirty="0">
                <a:solidFill>
                  <a:srgbClr val="333E50"/>
                </a:solidFill>
                <a:latin typeface="Times New Roman"/>
                <a:cs typeface="Times New Roman"/>
              </a:rPr>
              <a:t>DR.</a:t>
            </a:r>
            <a:r>
              <a:rPr sz="1600" b="1" spc="-30" dirty="0">
                <a:solidFill>
                  <a:srgbClr val="333E50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333E50"/>
                </a:solidFill>
                <a:latin typeface="Times New Roman"/>
                <a:cs typeface="Times New Roman"/>
              </a:rPr>
              <a:t>OSMAN</a:t>
            </a:r>
            <a:r>
              <a:rPr sz="1600" b="1" spc="-25" dirty="0">
                <a:solidFill>
                  <a:srgbClr val="333E50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333E50"/>
                </a:solidFill>
                <a:latin typeface="Times New Roman"/>
                <a:cs typeface="Times New Roman"/>
              </a:rPr>
              <a:t>KIRTEL</a:t>
            </a:r>
            <a:endParaRPr lang="tr-TR" sz="1600" b="1" spc="-10" dirty="0">
              <a:solidFill>
                <a:srgbClr val="333E50"/>
              </a:solidFill>
              <a:latin typeface="Times New Roman"/>
              <a:cs typeface="Times New Roman"/>
            </a:endParaRPr>
          </a:p>
          <a:p>
            <a:pPr marL="929640" marR="921385" algn="ctr">
              <a:lnSpc>
                <a:spcPct val="100000"/>
              </a:lnSpc>
              <a:spcBef>
                <a:spcPts val="320"/>
              </a:spcBef>
            </a:pPr>
            <a:r>
              <a:rPr lang="tr-TR" sz="1600" b="1" spc="-10" dirty="0">
                <a:solidFill>
                  <a:srgbClr val="333E50"/>
                </a:solidFill>
                <a:latin typeface="Times New Roman"/>
                <a:cs typeface="Times New Roman"/>
              </a:rPr>
              <a:t>DR</a:t>
            </a:r>
            <a:r>
              <a:rPr sz="1600" b="1" dirty="0">
                <a:solidFill>
                  <a:srgbClr val="333E50"/>
                </a:solidFill>
                <a:latin typeface="Times New Roman"/>
                <a:cs typeface="Times New Roman"/>
              </a:rPr>
              <a:t>.</a:t>
            </a:r>
            <a:r>
              <a:rPr lang="tr-TR" sz="1600" b="1" dirty="0">
                <a:solidFill>
                  <a:srgbClr val="333E50"/>
                </a:solidFill>
                <a:latin typeface="Times New Roman"/>
                <a:cs typeface="Times New Roman"/>
              </a:rPr>
              <a:t> ÖĞR. ÜYESİ</a:t>
            </a:r>
            <a:r>
              <a:rPr lang="tr-TR" sz="1600" b="1" spc="-95" dirty="0">
                <a:solidFill>
                  <a:srgbClr val="333E50"/>
                </a:solidFill>
                <a:latin typeface="Times New Roman"/>
                <a:cs typeface="Times New Roman"/>
              </a:rPr>
              <a:t> GÖKHAN DOK</a:t>
            </a:r>
            <a:endParaRPr lang="tr-TR" sz="1600" b="1" spc="-35" dirty="0">
              <a:solidFill>
                <a:srgbClr val="333E50"/>
              </a:solidFill>
              <a:latin typeface="Times New Roman"/>
              <a:cs typeface="Times New Roman"/>
            </a:endParaRPr>
          </a:p>
          <a:p>
            <a:pPr marL="929640" marR="921385" algn="ctr">
              <a:lnSpc>
                <a:spcPct val="100000"/>
              </a:lnSpc>
              <a:spcBef>
                <a:spcPts val="320"/>
              </a:spcBef>
            </a:pPr>
            <a:r>
              <a:rPr lang="tr-TR" sz="1600" b="1" spc="-75" dirty="0">
                <a:solidFill>
                  <a:srgbClr val="333E50"/>
                </a:solidFill>
                <a:latin typeface="Times New Roman"/>
                <a:cs typeface="Times New Roman"/>
              </a:rPr>
              <a:t>DR. ÖĞR. ÜYESİ KURBAN ÖNTÜRK</a:t>
            </a:r>
            <a:r>
              <a:rPr sz="1600" b="1" spc="-10" dirty="0">
                <a:solidFill>
                  <a:srgbClr val="333E50"/>
                </a:solidFill>
                <a:latin typeface="Times New Roman"/>
                <a:cs typeface="Times New Roman"/>
              </a:rPr>
              <a:t> </a:t>
            </a:r>
            <a:endParaRPr lang="tr-TR" sz="1600" b="1" spc="-10" dirty="0">
              <a:solidFill>
                <a:srgbClr val="333E50"/>
              </a:solidFill>
              <a:latin typeface="Times New Roman"/>
              <a:cs typeface="Times New Roman"/>
            </a:endParaRPr>
          </a:p>
          <a:p>
            <a:pPr marL="929640" marR="921385" algn="ctr">
              <a:lnSpc>
                <a:spcPct val="100000"/>
              </a:lnSpc>
              <a:spcBef>
                <a:spcPts val="320"/>
              </a:spcBef>
            </a:pPr>
            <a:r>
              <a:rPr sz="1600" b="1" dirty="0">
                <a:solidFill>
                  <a:srgbClr val="333E50"/>
                </a:solidFill>
                <a:latin typeface="Times New Roman"/>
                <a:cs typeface="Times New Roman"/>
              </a:rPr>
              <a:t>ARŞ.GÖR.</a:t>
            </a:r>
            <a:r>
              <a:rPr lang="tr-TR" sz="1600" b="1" dirty="0">
                <a:solidFill>
                  <a:srgbClr val="333E50"/>
                </a:solidFill>
                <a:latin typeface="Times New Roman"/>
                <a:cs typeface="Times New Roman"/>
              </a:rPr>
              <a:t> DR.</a:t>
            </a:r>
            <a:r>
              <a:rPr sz="1600" b="1" spc="-15" dirty="0">
                <a:solidFill>
                  <a:srgbClr val="333E50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333E50"/>
                </a:solidFill>
                <a:latin typeface="Times New Roman"/>
                <a:cs typeface="Times New Roman"/>
              </a:rPr>
              <a:t>SÜLEYMAN</a:t>
            </a:r>
            <a:r>
              <a:rPr sz="1600" b="1" spc="-114" dirty="0">
                <a:solidFill>
                  <a:srgbClr val="333E50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333E50"/>
                </a:solidFill>
                <a:latin typeface="Times New Roman"/>
                <a:cs typeface="Times New Roman"/>
              </a:rPr>
              <a:t>ADAHİ</a:t>
            </a:r>
            <a:r>
              <a:rPr sz="1600" b="1" spc="-10" dirty="0">
                <a:solidFill>
                  <a:srgbClr val="333E50"/>
                </a:solidFill>
                <a:latin typeface="Times New Roman"/>
                <a:cs typeface="Times New Roman"/>
              </a:rPr>
              <a:t> ŞAHİN</a:t>
            </a:r>
            <a:endParaRPr lang="tr-TR" sz="1600" b="1" spc="-10" dirty="0">
              <a:solidFill>
                <a:srgbClr val="333E50"/>
              </a:solidFill>
              <a:latin typeface="Times New Roman"/>
              <a:cs typeface="Times New Roman"/>
            </a:endParaRPr>
          </a:p>
          <a:p>
            <a:pPr marL="929640" marR="921385" algn="ctr">
              <a:lnSpc>
                <a:spcPct val="100000"/>
              </a:lnSpc>
              <a:spcBef>
                <a:spcPts val="320"/>
              </a:spcBef>
            </a:pPr>
            <a:r>
              <a:rPr lang="en-TR" sz="1600" b="1" spc="-10" dirty="0">
                <a:solidFill>
                  <a:srgbClr val="333E50"/>
                </a:solidFill>
                <a:latin typeface="Times New Roman"/>
                <a:cs typeface="Times New Roman"/>
              </a:rPr>
              <a:t>ARŞ. GÖR. REYHAN BOZ</a:t>
            </a:r>
            <a:endParaRPr sz="1600" dirty="0">
              <a:latin typeface="Times New Roman"/>
              <a:cs typeface="Times New Roman"/>
            </a:endParaRPr>
          </a:p>
          <a:p>
            <a:pPr marL="75565" algn="ctr">
              <a:lnSpc>
                <a:spcPct val="100000"/>
              </a:lnSpc>
              <a:spcBef>
                <a:spcPts val="1745"/>
              </a:spcBef>
            </a:pPr>
            <a:r>
              <a:rPr sz="1600" b="1" dirty="0">
                <a:solidFill>
                  <a:srgbClr val="333E50"/>
                </a:solidFill>
                <a:latin typeface="Times New Roman"/>
                <a:cs typeface="Times New Roman"/>
              </a:rPr>
              <a:t>Sakarya,</a:t>
            </a:r>
            <a:r>
              <a:rPr sz="1600" b="1" spc="-75" dirty="0">
                <a:solidFill>
                  <a:srgbClr val="333E50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333E50"/>
                </a:solidFill>
                <a:latin typeface="Times New Roman"/>
                <a:cs typeface="Times New Roman"/>
              </a:rPr>
              <a:t>Türkiye,</a:t>
            </a:r>
            <a:r>
              <a:rPr sz="1600" b="1" spc="-25" dirty="0">
                <a:solidFill>
                  <a:srgbClr val="333E50"/>
                </a:solidFill>
                <a:latin typeface="Times New Roman"/>
                <a:cs typeface="Times New Roman"/>
              </a:rPr>
              <a:t> </a:t>
            </a:r>
            <a:r>
              <a:rPr lang="tr-TR" sz="1600" b="1" spc="-25" dirty="0">
                <a:solidFill>
                  <a:srgbClr val="333E50"/>
                </a:solidFill>
                <a:latin typeface="Times New Roman"/>
                <a:cs typeface="Times New Roman"/>
              </a:rPr>
              <a:t>8</a:t>
            </a:r>
            <a:r>
              <a:rPr sz="1600" b="1" spc="-35" dirty="0">
                <a:solidFill>
                  <a:srgbClr val="333E50"/>
                </a:solidFill>
                <a:latin typeface="Times New Roman"/>
                <a:cs typeface="Times New Roman"/>
              </a:rPr>
              <a:t> </a:t>
            </a:r>
            <a:r>
              <a:rPr lang="tr-TR" sz="1600" b="1" spc="-35" dirty="0">
                <a:solidFill>
                  <a:srgbClr val="333E50"/>
                </a:solidFill>
                <a:latin typeface="Times New Roman"/>
                <a:cs typeface="Times New Roman"/>
              </a:rPr>
              <a:t>Mayıs</a:t>
            </a:r>
            <a:r>
              <a:rPr sz="1600" b="1" spc="-45" dirty="0">
                <a:solidFill>
                  <a:srgbClr val="333E50"/>
                </a:solidFill>
                <a:latin typeface="Times New Roman"/>
                <a:cs typeface="Times New Roman"/>
              </a:rPr>
              <a:t> </a:t>
            </a:r>
            <a:r>
              <a:rPr sz="1600" b="1" spc="-20" dirty="0">
                <a:solidFill>
                  <a:srgbClr val="333E50"/>
                </a:solidFill>
                <a:latin typeface="Times New Roman"/>
                <a:cs typeface="Times New Roman"/>
              </a:rPr>
              <a:t>202</a:t>
            </a:r>
            <a:r>
              <a:rPr lang="tr-TR" sz="1600" b="1" spc="-20" dirty="0">
                <a:solidFill>
                  <a:srgbClr val="333E50"/>
                </a:solidFill>
                <a:latin typeface="Times New Roman"/>
                <a:cs typeface="Times New Roman"/>
              </a:rPr>
              <a:t>5</a:t>
            </a:r>
            <a:endParaRPr sz="1600" dirty="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82490" y="243106"/>
            <a:ext cx="2369820" cy="2353055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2F7956-3B3C-2DA4-5AE8-92D57691CD1B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EC7A4261-54E7-C04B-A407-B667A06FA9F5}" type="datetime1">
              <a:rPr lang="tr-TR" smtClean="0"/>
              <a:t>8.05.2025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EB6813-7595-AF24-C3F4-AC9F39A150F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TR" smtClean="0"/>
              <a:t>1</a:t>
            </a:fld>
            <a:endParaRPr lang="en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32261" y="2360066"/>
            <a:ext cx="8726170" cy="1367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859155">
              <a:lnSpc>
                <a:spcPct val="100000"/>
              </a:lnSpc>
              <a:spcBef>
                <a:spcPts val="105"/>
              </a:spcBef>
            </a:pPr>
            <a:r>
              <a:rPr sz="4400" spc="-100" dirty="0"/>
              <a:t>STAJ</a:t>
            </a:r>
            <a:r>
              <a:rPr sz="4400" spc="-165" dirty="0"/>
              <a:t> </a:t>
            </a:r>
            <a:r>
              <a:rPr sz="4400" spc="-50" dirty="0"/>
              <a:t>YAPILACAK</a:t>
            </a:r>
            <a:r>
              <a:rPr sz="4400" spc="-185" dirty="0"/>
              <a:t> </a:t>
            </a:r>
            <a:r>
              <a:rPr sz="4400" dirty="0"/>
              <a:t>YER</a:t>
            </a:r>
            <a:r>
              <a:rPr sz="4400" spc="-85" dirty="0"/>
              <a:t> </a:t>
            </a:r>
            <a:r>
              <a:rPr sz="4400" spc="-25" dirty="0"/>
              <a:t>VE </a:t>
            </a:r>
            <a:r>
              <a:rPr sz="4400" dirty="0"/>
              <a:t>DÖNEMLERE</a:t>
            </a:r>
            <a:r>
              <a:rPr sz="4400" spc="-70" dirty="0"/>
              <a:t> </a:t>
            </a:r>
            <a:r>
              <a:rPr sz="4400" dirty="0"/>
              <a:t>İLİŞKİN</a:t>
            </a:r>
            <a:r>
              <a:rPr sz="4400" spc="-50" dirty="0"/>
              <a:t> </a:t>
            </a:r>
            <a:r>
              <a:rPr sz="4400" spc="-10" dirty="0"/>
              <a:t>ESASLAR</a:t>
            </a:r>
            <a:endParaRPr sz="440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43574D-D345-0815-FFC8-3B9ABC1090A0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8FAA3D0C-2210-0544-AC6B-51C831C0B889}" type="datetime1">
              <a:rPr lang="tr-TR" smtClean="0"/>
              <a:t>8.05.2025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85E4CC-8ED8-6CB2-843A-ABD735F1F10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TR" smtClean="0"/>
              <a:t>10</a:t>
            </a:fld>
            <a:endParaRPr lang="en-T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2739" y="1621650"/>
            <a:ext cx="8991600" cy="33624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Stajlar;</a:t>
            </a:r>
            <a:r>
              <a:rPr sz="2400" spc="340" dirty="0">
                <a:latin typeface="Times New Roman"/>
                <a:cs typeface="Times New Roman"/>
              </a:rPr>
              <a:t>  </a:t>
            </a:r>
            <a:r>
              <a:rPr sz="2400" b="1" spc="-10" dirty="0">
                <a:solidFill>
                  <a:srgbClr val="6F2F9F"/>
                </a:solidFill>
                <a:latin typeface="Times New Roman"/>
                <a:cs typeface="Times New Roman"/>
              </a:rPr>
              <a:t>eğitim-</a:t>
            </a:r>
            <a:r>
              <a:rPr sz="2400" b="1" dirty="0">
                <a:solidFill>
                  <a:srgbClr val="6F2F9F"/>
                </a:solidFill>
                <a:latin typeface="Times New Roman"/>
                <a:cs typeface="Times New Roman"/>
              </a:rPr>
              <a:t>öğretim</a:t>
            </a:r>
            <a:r>
              <a:rPr sz="2400" b="1" spc="340" dirty="0">
                <a:solidFill>
                  <a:srgbClr val="6F2F9F"/>
                </a:solidFill>
                <a:latin typeface="Times New Roman"/>
                <a:cs typeface="Times New Roman"/>
              </a:rPr>
              <a:t>  </a:t>
            </a:r>
            <a:r>
              <a:rPr sz="2400" b="1" dirty="0">
                <a:solidFill>
                  <a:srgbClr val="6F2F9F"/>
                </a:solidFill>
                <a:latin typeface="Times New Roman"/>
                <a:cs typeface="Times New Roman"/>
              </a:rPr>
              <a:t>ve</a:t>
            </a:r>
            <a:r>
              <a:rPr sz="2400" b="1" spc="345" dirty="0">
                <a:solidFill>
                  <a:srgbClr val="6F2F9F"/>
                </a:solidFill>
                <a:latin typeface="Times New Roman"/>
                <a:cs typeface="Times New Roman"/>
              </a:rPr>
              <a:t>  </a:t>
            </a:r>
            <a:r>
              <a:rPr sz="2400" b="1" dirty="0">
                <a:solidFill>
                  <a:srgbClr val="6F2F9F"/>
                </a:solidFill>
                <a:latin typeface="Times New Roman"/>
                <a:cs typeface="Times New Roman"/>
              </a:rPr>
              <a:t>sınav</a:t>
            </a:r>
            <a:r>
              <a:rPr sz="2400" b="1" spc="335" dirty="0">
                <a:solidFill>
                  <a:srgbClr val="6F2F9F"/>
                </a:solidFill>
                <a:latin typeface="Times New Roman"/>
                <a:cs typeface="Times New Roman"/>
              </a:rPr>
              <a:t>  </a:t>
            </a:r>
            <a:r>
              <a:rPr sz="2400" b="1" dirty="0">
                <a:solidFill>
                  <a:srgbClr val="6F2F9F"/>
                </a:solidFill>
                <a:latin typeface="Times New Roman"/>
                <a:cs typeface="Times New Roman"/>
              </a:rPr>
              <a:t>dönemlerini</a:t>
            </a:r>
            <a:r>
              <a:rPr sz="2400" b="1" spc="340" dirty="0">
                <a:solidFill>
                  <a:srgbClr val="6F2F9F"/>
                </a:solidFill>
                <a:latin typeface="Times New Roman"/>
                <a:cs typeface="Times New Roman"/>
              </a:rPr>
              <a:t>  </a:t>
            </a:r>
            <a:r>
              <a:rPr sz="2400" b="1" dirty="0">
                <a:solidFill>
                  <a:srgbClr val="6F2F9F"/>
                </a:solidFill>
                <a:latin typeface="Times New Roman"/>
                <a:cs typeface="Times New Roman"/>
              </a:rPr>
              <a:t>kapsayan</a:t>
            </a:r>
            <a:r>
              <a:rPr sz="2400" b="1" spc="345" dirty="0">
                <a:solidFill>
                  <a:srgbClr val="6F2F9F"/>
                </a:solidFill>
                <a:latin typeface="Times New Roman"/>
                <a:cs typeface="Times New Roman"/>
              </a:rPr>
              <a:t>  </a:t>
            </a:r>
            <a:r>
              <a:rPr sz="2400" b="1" spc="-10" dirty="0">
                <a:solidFill>
                  <a:srgbClr val="6F2F9F"/>
                </a:solidFill>
                <a:latin typeface="Times New Roman"/>
                <a:cs typeface="Times New Roman"/>
              </a:rPr>
              <a:t>süreler </a:t>
            </a:r>
            <a:r>
              <a:rPr sz="2400" b="1" dirty="0">
                <a:solidFill>
                  <a:srgbClr val="6F2F9F"/>
                </a:solidFill>
                <a:latin typeface="Times New Roman"/>
                <a:cs typeface="Times New Roman"/>
              </a:rPr>
              <a:t>dışında</a:t>
            </a:r>
            <a:r>
              <a:rPr sz="2400" b="1" spc="44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2F9F"/>
                </a:solidFill>
                <a:latin typeface="Times New Roman"/>
                <a:cs typeface="Times New Roman"/>
              </a:rPr>
              <a:t>(akademik</a:t>
            </a:r>
            <a:r>
              <a:rPr sz="2400" b="1" spc="45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2F9F"/>
                </a:solidFill>
                <a:latin typeface="Times New Roman"/>
                <a:cs typeface="Times New Roman"/>
              </a:rPr>
              <a:t>takvim)</a:t>
            </a:r>
            <a:r>
              <a:rPr sz="2400" dirty="0">
                <a:latin typeface="Times New Roman"/>
                <a:cs typeface="Times New Roman"/>
              </a:rPr>
              <a:t>,</a:t>
            </a:r>
            <a:r>
              <a:rPr sz="2400" spc="445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EC7C30"/>
                </a:solidFill>
                <a:latin typeface="Times New Roman"/>
                <a:cs typeface="Times New Roman"/>
              </a:rPr>
              <a:t>Fakülte</a:t>
            </a:r>
            <a:r>
              <a:rPr sz="2400" b="1" spc="445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EC7C30"/>
                </a:solidFill>
                <a:latin typeface="Times New Roman"/>
                <a:cs typeface="Times New Roman"/>
              </a:rPr>
              <a:t>tarafından</a:t>
            </a:r>
            <a:r>
              <a:rPr sz="2400" b="1" spc="445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EC7C30"/>
                </a:solidFill>
                <a:latin typeface="Times New Roman"/>
                <a:cs typeface="Times New Roman"/>
              </a:rPr>
              <a:t>belirlenen</a:t>
            </a:r>
            <a:r>
              <a:rPr sz="2400" b="1" spc="445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EC7C30"/>
                </a:solidFill>
                <a:latin typeface="Times New Roman"/>
                <a:cs typeface="Times New Roman"/>
              </a:rPr>
              <a:t>tarihler </a:t>
            </a:r>
            <a:r>
              <a:rPr sz="2400" dirty="0">
                <a:latin typeface="Times New Roman"/>
                <a:cs typeface="Times New Roman"/>
              </a:rPr>
              <a:t>arasında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yapılır.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12700" marR="10160" algn="just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Staj</a:t>
            </a:r>
            <a:r>
              <a:rPr sz="2400" spc="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yapacak</a:t>
            </a:r>
            <a:r>
              <a:rPr sz="2400" spc="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öğrencilerin,</a:t>
            </a:r>
            <a:r>
              <a:rPr sz="2400" spc="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müracaatlarını</a:t>
            </a:r>
            <a:r>
              <a:rPr sz="2400" spc="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staja</a:t>
            </a:r>
            <a:r>
              <a:rPr sz="2400" spc="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başlayacakları</a:t>
            </a:r>
            <a:r>
              <a:rPr sz="2400" spc="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tarihten</a:t>
            </a:r>
            <a:r>
              <a:rPr sz="2400" spc="90" dirty="0">
                <a:latin typeface="Times New Roman"/>
                <a:cs typeface="Times New Roman"/>
              </a:rPr>
              <a:t> </a:t>
            </a:r>
            <a:r>
              <a:rPr sz="24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en </a:t>
            </a:r>
            <a:r>
              <a:rPr sz="2400" b="1" dirty="0" err="1">
                <a:solidFill>
                  <a:srgbClr val="FF0000"/>
                </a:solidFill>
                <a:latin typeface="Times New Roman"/>
                <a:cs typeface="Times New Roman"/>
              </a:rPr>
              <a:t>geç</a:t>
            </a:r>
            <a:r>
              <a:rPr sz="2400" b="1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tr-TR"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10 </a:t>
            </a:r>
            <a:r>
              <a:rPr sz="2400" b="1" dirty="0" err="1">
                <a:solidFill>
                  <a:srgbClr val="FF0000"/>
                </a:solidFill>
                <a:latin typeface="Times New Roman"/>
                <a:cs typeface="Times New Roman"/>
              </a:rPr>
              <a:t>gün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 önce</a:t>
            </a:r>
            <a:r>
              <a:rPr sz="24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tamamlamaları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gerekmektedir.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12700" marR="10795" algn="just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Yaz</a:t>
            </a:r>
            <a:r>
              <a:rPr sz="2400" spc="4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okulu</a:t>
            </a:r>
            <a:r>
              <a:rPr sz="2400" spc="4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dönemi</a:t>
            </a:r>
            <a:r>
              <a:rPr sz="2400" spc="43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içerisinde</a:t>
            </a:r>
            <a:r>
              <a:rPr sz="2400" spc="43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herhangi</a:t>
            </a:r>
            <a:r>
              <a:rPr sz="2400" spc="43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bir</a:t>
            </a:r>
            <a:r>
              <a:rPr sz="2400" spc="4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üniversiteden/birimden</a:t>
            </a:r>
            <a:r>
              <a:rPr sz="2400" spc="43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ders </a:t>
            </a:r>
            <a:r>
              <a:rPr sz="2400" dirty="0">
                <a:latin typeface="Times New Roman"/>
                <a:cs typeface="Times New Roman"/>
              </a:rPr>
              <a:t>alan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öğrenci,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yaz</a:t>
            </a:r>
            <a:r>
              <a:rPr sz="2400" b="1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okulu</a:t>
            </a:r>
            <a:r>
              <a:rPr sz="2400" b="1" spc="-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süresince</a:t>
            </a:r>
            <a:r>
              <a:rPr sz="2400" b="1" spc="-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staj</a:t>
            </a:r>
            <a:r>
              <a:rPr sz="2400" b="1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 err="1">
                <a:solidFill>
                  <a:srgbClr val="FF0000"/>
                </a:solidFill>
                <a:latin typeface="Times New Roman"/>
                <a:cs typeface="Times New Roman"/>
              </a:rPr>
              <a:t>yapamaz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!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Staj</a:t>
            </a:r>
            <a:r>
              <a:rPr spc="-100" dirty="0"/>
              <a:t> </a:t>
            </a:r>
            <a:r>
              <a:rPr spc="-30" dirty="0"/>
              <a:t>Yapılacak</a:t>
            </a:r>
            <a:r>
              <a:rPr spc="-110" dirty="0"/>
              <a:t> </a:t>
            </a:r>
            <a:r>
              <a:rPr spc="-85" dirty="0"/>
              <a:t>Yer</a:t>
            </a:r>
            <a:r>
              <a:rPr spc="-50" dirty="0"/>
              <a:t> </a:t>
            </a:r>
            <a:r>
              <a:rPr dirty="0"/>
              <a:t>ve</a:t>
            </a:r>
            <a:r>
              <a:rPr spc="-5" dirty="0"/>
              <a:t> </a:t>
            </a:r>
            <a:r>
              <a:rPr dirty="0"/>
              <a:t>Dönemlere</a:t>
            </a:r>
            <a:r>
              <a:rPr spc="-20" dirty="0"/>
              <a:t> </a:t>
            </a:r>
            <a:r>
              <a:rPr dirty="0"/>
              <a:t>İlişkin</a:t>
            </a:r>
            <a:r>
              <a:rPr spc="-35" dirty="0"/>
              <a:t> </a:t>
            </a:r>
            <a:r>
              <a:rPr spc="-10" dirty="0"/>
              <a:t>Esaslar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09E3E9-5801-ED3E-B0D2-4E76E371CA50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96AF4CFF-EE75-4E44-9D8A-884C77711FD2}" type="datetime1">
              <a:rPr lang="tr-TR" smtClean="0"/>
              <a:t>8.05.2025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F9E572-F864-ABAF-5BAD-147F9E73876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TR" smtClean="0"/>
              <a:t>11</a:t>
            </a:fld>
            <a:endParaRPr lang="en-T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2739" y="1386522"/>
            <a:ext cx="8986520" cy="3683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Öğrenciler</a:t>
            </a:r>
            <a:r>
              <a:rPr sz="2400" spc="1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stajlarını,</a:t>
            </a:r>
            <a:r>
              <a:rPr sz="2400" spc="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alanlarına</a:t>
            </a:r>
            <a:r>
              <a:rPr sz="2400" spc="1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uygun</a:t>
            </a:r>
            <a:r>
              <a:rPr sz="2400" spc="105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EC7C30"/>
                </a:solidFill>
                <a:latin typeface="Times New Roman"/>
                <a:cs typeface="Times New Roman"/>
              </a:rPr>
              <a:t>yurt</a:t>
            </a:r>
            <a:r>
              <a:rPr sz="2400" b="1" spc="110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EC7C30"/>
                </a:solidFill>
                <a:latin typeface="Times New Roman"/>
                <a:cs typeface="Times New Roman"/>
              </a:rPr>
              <a:t>içi</a:t>
            </a:r>
            <a:r>
              <a:rPr sz="2400" b="1" spc="105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veya</a:t>
            </a:r>
            <a:r>
              <a:rPr sz="2400" spc="105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EC7C30"/>
                </a:solidFill>
                <a:latin typeface="Times New Roman"/>
                <a:cs typeface="Times New Roman"/>
              </a:rPr>
              <a:t>yurt</a:t>
            </a:r>
            <a:r>
              <a:rPr sz="2400" b="1" spc="110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EC7C30"/>
                </a:solidFill>
                <a:latin typeface="Times New Roman"/>
                <a:cs typeface="Times New Roman"/>
              </a:rPr>
              <a:t>dışı</a:t>
            </a:r>
            <a:r>
              <a:rPr sz="2400" b="1" spc="110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kamu/özel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kurum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kuruluşlarda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yaparlar.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Staj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yerleri,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öğrencilerin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bizzat</a:t>
            </a:r>
            <a:r>
              <a:rPr sz="24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kendileri</a:t>
            </a:r>
            <a:r>
              <a:rPr sz="2400" b="1" spc="-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tarafından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bulunur.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Stajlar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iki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parça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halinde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yapılamaz!</a:t>
            </a:r>
            <a:r>
              <a:rPr sz="24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Sadece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tek</a:t>
            </a:r>
            <a:r>
              <a:rPr sz="24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parça</a:t>
            </a:r>
            <a:r>
              <a:rPr sz="24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olarak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yapılabilir.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i="1" spc="-10" dirty="0">
                <a:latin typeface="Times New Roman"/>
                <a:cs typeface="Times New Roman"/>
              </a:rPr>
              <a:t>Örneğin:</a:t>
            </a:r>
            <a:endParaRPr sz="2400">
              <a:latin typeface="Times New Roman"/>
              <a:cs typeface="Times New Roman"/>
            </a:endParaRPr>
          </a:p>
          <a:p>
            <a:pPr marL="926465" indent="-913765">
              <a:lnSpc>
                <a:spcPct val="100000"/>
              </a:lnSpc>
              <a:buFont typeface="Arial"/>
              <a:buChar char="•"/>
              <a:tabLst>
                <a:tab pos="926465" algn="l"/>
              </a:tabLst>
            </a:pPr>
            <a:r>
              <a:rPr sz="2400" i="1" spc="-40" dirty="0">
                <a:latin typeface="Times New Roman"/>
                <a:cs typeface="Times New Roman"/>
              </a:rPr>
              <a:t>Yapı</a:t>
            </a:r>
            <a:r>
              <a:rPr sz="2400" i="1" spc="-5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(20</a:t>
            </a:r>
            <a:r>
              <a:rPr sz="2400" i="1" spc="-40" dirty="0">
                <a:latin typeface="Times New Roman"/>
                <a:cs typeface="Times New Roman"/>
              </a:rPr>
              <a:t> </a:t>
            </a:r>
            <a:r>
              <a:rPr sz="2400" i="1" spc="-20" dirty="0">
                <a:latin typeface="Times New Roman"/>
                <a:cs typeface="Times New Roman"/>
              </a:rPr>
              <a:t>Gün)</a:t>
            </a:r>
            <a:endParaRPr sz="2400">
              <a:latin typeface="Times New Roman"/>
              <a:cs typeface="Times New Roman"/>
            </a:endParaRPr>
          </a:p>
          <a:p>
            <a:pPr marL="926465" indent="-913765">
              <a:lnSpc>
                <a:spcPct val="100000"/>
              </a:lnSpc>
              <a:buFont typeface="Arial"/>
              <a:buChar char="•"/>
              <a:tabLst>
                <a:tab pos="926465" algn="l"/>
              </a:tabLst>
            </a:pPr>
            <a:r>
              <a:rPr sz="2400" i="1" spc="-10" dirty="0">
                <a:latin typeface="Times New Roman"/>
                <a:cs typeface="Times New Roman"/>
              </a:rPr>
              <a:t>Hidrolik/Geoteknik/Ulaştırma</a:t>
            </a:r>
            <a:r>
              <a:rPr sz="2400" i="1" spc="-3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(20</a:t>
            </a:r>
            <a:r>
              <a:rPr sz="2400" i="1" spc="10" dirty="0">
                <a:latin typeface="Times New Roman"/>
                <a:cs typeface="Times New Roman"/>
              </a:rPr>
              <a:t> </a:t>
            </a:r>
            <a:r>
              <a:rPr sz="2400" i="1" spc="-20" dirty="0">
                <a:latin typeface="Times New Roman"/>
                <a:cs typeface="Times New Roman"/>
              </a:rPr>
              <a:t>Gün)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Staj</a:t>
            </a:r>
            <a:r>
              <a:rPr spc="-100" dirty="0"/>
              <a:t> </a:t>
            </a:r>
            <a:r>
              <a:rPr spc="-30" dirty="0"/>
              <a:t>Yapılacak</a:t>
            </a:r>
            <a:r>
              <a:rPr spc="-110" dirty="0"/>
              <a:t> </a:t>
            </a:r>
            <a:r>
              <a:rPr spc="-85" dirty="0"/>
              <a:t>Yer</a:t>
            </a:r>
            <a:r>
              <a:rPr spc="-50" dirty="0"/>
              <a:t> </a:t>
            </a:r>
            <a:r>
              <a:rPr dirty="0"/>
              <a:t>ve</a:t>
            </a:r>
            <a:r>
              <a:rPr spc="-5" dirty="0"/>
              <a:t> </a:t>
            </a:r>
            <a:r>
              <a:rPr dirty="0"/>
              <a:t>Dönemlere</a:t>
            </a:r>
            <a:r>
              <a:rPr spc="-20" dirty="0"/>
              <a:t> </a:t>
            </a:r>
            <a:r>
              <a:rPr dirty="0"/>
              <a:t>İlişkin</a:t>
            </a:r>
            <a:r>
              <a:rPr spc="-35" dirty="0"/>
              <a:t> </a:t>
            </a:r>
            <a:r>
              <a:rPr spc="-10" dirty="0"/>
              <a:t>Esaslar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ACB07F-628E-EEBB-066B-24B9D27C3CAF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7A43F409-FBB7-764C-8940-00E07C2B065A}" type="datetime1">
              <a:rPr lang="tr-TR" smtClean="0"/>
              <a:t>8.05.2025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7CDBBF-CCB8-5B92-A4B7-11E21BAA4E3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TR" smtClean="0"/>
              <a:t>12</a:t>
            </a:fld>
            <a:endParaRPr lang="en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50082" y="1703273"/>
            <a:ext cx="6289675" cy="1367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00025" marR="5080" indent="-187960">
              <a:lnSpc>
                <a:spcPct val="100000"/>
              </a:lnSpc>
              <a:spcBef>
                <a:spcPts val="105"/>
              </a:spcBef>
            </a:pPr>
            <a:r>
              <a:rPr sz="4400" spc="-45" dirty="0"/>
              <a:t>STAJ</a:t>
            </a:r>
            <a:r>
              <a:rPr sz="4400" spc="-135" dirty="0"/>
              <a:t> </a:t>
            </a:r>
            <a:r>
              <a:rPr sz="4400" dirty="0"/>
              <a:t>BAŞVURUSU</a:t>
            </a:r>
            <a:r>
              <a:rPr sz="4400" spc="-140" dirty="0"/>
              <a:t> </a:t>
            </a:r>
            <a:r>
              <a:rPr sz="4400" spc="-20" dirty="0"/>
              <a:t>İÇİN </a:t>
            </a:r>
            <a:r>
              <a:rPr sz="4400" dirty="0"/>
              <a:t>GEREKEN</a:t>
            </a:r>
            <a:r>
              <a:rPr sz="4400" spc="-60" dirty="0"/>
              <a:t> </a:t>
            </a:r>
            <a:r>
              <a:rPr sz="4400" spc="-10" dirty="0"/>
              <a:t>İŞLEMLER</a:t>
            </a:r>
            <a:endParaRPr sz="440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8B11A4-07FD-1D01-1C22-71B4FF55DDA4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58A3D1FE-BE17-F843-84A4-5B8A2914B245}" type="datetime1">
              <a:rPr lang="tr-TR" smtClean="0"/>
              <a:t>8.05.2025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9BB600-074D-FBE6-3BB0-0BA9DF7371A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TR" smtClean="0"/>
              <a:t>13</a:t>
            </a:fld>
            <a:endParaRPr lang="en-T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682228" cy="6161575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760510" y="1600123"/>
            <a:ext cx="3293745" cy="3591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-20" dirty="0">
                <a:latin typeface="Calibri"/>
                <a:cs typeface="Calibri"/>
              </a:rPr>
              <a:t>Öğrenciler,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yapacakları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ilgili</a:t>
            </a:r>
            <a:r>
              <a:rPr sz="1800" b="1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Calibri"/>
                <a:cs typeface="Calibri"/>
              </a:rPr>
              <a:t>stajın 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linkine</a:t>
            </a:r>
            <a:r>
              <a:rPr sz="1800" b="1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belgelerini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yükleyerek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20" dirty="0">
                <a:latin typeface="Calibri"/>
                <a:cs typeface="Calibri"/>
              </a:rPr>
              <a:t>staja </a:t>
            </a:r>
            <a:r>
              <a:rPr sz="1800" b="1" spc="-10" dirty="0">
                <a:latin typeface="Calibri"/>
                <a:cs typeface="Calibri"/>
              </a:rPr>
              <a:t>başvuracaklardır.</a:t>
            </a:r>
            <a:endParaRPr sz="1800">
              <a:latin typeface="Calibri"/>
              <a:cs typeface="Calibri"/>
            </a:endParaRPr>
          </a:p>
          <a:p>
            <a:pPr marL="12700" marR="290195">
              <a:lnSpc>
                <a:spcPct val="100000"/>
              </a:lnSpc>
              <a:spcBef>
                <a:spcPts val="2160"/>
              </a:spcBef>
            </a:pPr>
            <a:r>
              <a:rPr sz="1800" b="1" dirty="0">
                <a:latin typeface="Calibri"/>
                <a:cs typeface="Calibri"/>
              </a:rPr>
              <a:t>Belgeler</a:t>
            </a:r>
            <a:r>
              <a:rPr sz="1800" b="1" spc="-65" dirty="0"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TEK</a:t>
            </a:r>
            <a:r>
              <a:rPr sz="1800" b="1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PDF</a:t>
            </a:r>
            <a:r>
              <a:rPr sz="1800" b="1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dosyası</a:t>
            </a:r>
            <a:r>
              <a:rPr sz="1800" b="1" spc="-70" dirty="0">
                <a:latin typeface="Calibri"/>
                <a:cs typeface="Calibri"/>
              </a:rPr>
              <a:t> </a:t>
            </a:r>
            <a:r>
              <a:rPr sz="1800" b="1" spc="-20" dirty="0">
                <a:latin typeface="Calibri"/>
                <a:cs typeface="Calibri"/>
              </a:rPr>
              <a:t>olmak </a:t>
            </a:r>
            <a:r>
              <a:rPr sz="1800" b="1" spc="-10" dirty="0">
                <a:latin typeface="Calibri"/>
                <a:cs typeface="Calibri"/>
              </a:rPr>
              <a:t>zorundadır.</a:t>
            </a:r>
            <a:endParaRPr sz="18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2160"/>
              </a:spcBef>
              <a:buFont typeface="Arial"/>
              <a:buChar char="•"/>
              <a:tabLst>
                <a:tab pos="299085" algn="l"/>
              </a:tabLst>
            </a:pP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Staj</a:t>
            </a:r>
            <a:r>
              <a:rPr sz="1800" b="1" spc="-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Başvuru</a:t>
            </a:r>
            <a:r>
              <a:rPr sz="1800" b="1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-20" dirty="0">
                <a:solidFill>
                  <a:srgbClr val="FF0000"/>
                </a:solidFill>
                <a:latin typeface="Calibri"/>
                <a:cs typeface="Calibri"/>
              </a:rPr>
              <a:t>Formu</a:t>
            </a:r>
            <a:endParaRPr sz="18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Kimlik(Arkalı</a:t>
            </a:r>
            <a:r>
              <a:rPr sz="1800" b="1" spc="-6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-</a:t>
            </a:r>
            <a:r>
              <a:rPr sz="1800" b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-20" dirty="0">
                <a:solidFill>
                  <a:srgbClr val="FF0000"/>
                </a:solidFill>
                <a:latin typeface="Calibri"/>
                <a:cs typeface="Calibri"/>
              </a:rPr>
              <a:t>Önlü)</a:t>
            </a:r>
            <a:endParaRPr sz="1800">
              <a:latin typeface="Calibri"/>
              <a:cs typeface="Calibri"/>
            </a:endParaRPr>
          </a:p>
          <a:p>
            <a:pPr marL="12700" marR="45085">
              <a:lnSpc>
                <a:spcPct val="100000"/>
              </a:lnSpc>
              <a:spcBef>
                <a:spcPts val="2160"/>
              </a:spcBef>
            </a:pPr>
            <a:r>
              <a:rPr sz="1800" b="1" dirty="0">
                <a:latin typeface="Calibri"/>
                <a:cs typeface="Calibri"/>
              </a:rPr>
              <a:t>Belgeleri</a:t>
            </a:r>
            <a:r>
              <a:rPr sz="1800" b="1" spc="-9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yükleyebilmek</a:t>
            </a:r>
            <a:r>
              <a:rPr sz="1800" b="1" spc="-90" dirty="0">
                <a:latin typeface="Calibri"/>
                <a:cs typeface="Calibri"/>
              </a:rPr>
              <a:t> </a:t>
            </a:r>
            <a:r>
              <a:rPr sz="1800" b="1" spc="-20" dirty="0">
                <a:latin typeface="Calibri"/>
                <a:cs typeface="Calibri"/>
              </a:rPr>
              <a:t>için, </a:t>
            </a:r>
            <a:r>
              <a:rPr sz="1800" b="1" spc="-10" dirty="0">
                <a:latin typeface="Calibri"/>
                <a:cs typeface="Calibri"/>
              </a:rPr>
              <a:t>tarayıcıda</a:t>
            </a:r>
            <a:r>
              <a:rPr sz="1800" b="1" spc="-55" dirty="0"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SUBU</a:t>
            </a:r>
            <a:r>
              <a:rPr sz="1800"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uzantılı</a:t>
            </a:r>
            <a:r>
              <a:rPr sz="1800" b="1" spc="-5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MAIL</a:t>
            </a:r>
            <a:r>
              <a:rPr sz="1800" b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-20" dirty="0">
                <a:latin typeface="Calibri"/>
                <a:cs typeface="Calibri"/>
              </a:rPr>
              <a:t>açık </a:t>
            </a:r>
            <a:r>
              <a:rPr sz="1800" b="1" spc="-10" dirty="0">
                <a:latin typeface="Calibri"/>
                <a:cs typeface="Calibri"/>
              </a:rPr>
              <a:t>olmalıdır.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C72EE-E527-E113-2E8C-FBA9EBC272E0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2AAFA19F-B7EB-394B-927F-5A28FBBD5522}" type="datetime1">
              <a:rPr lang="tr-TR" smtClean="0"/>
              <a:t>8.05.2025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3E0B90-2C60-5F7A-7512-05D5A583DF2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TR" smtClean="0"/>
              <a:t>14</a:t>
            </a:fld>
            <a:endParaRPr lang="en-T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2739" y="1386522"/>
            <a:ext cx="7929880" cy="2951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Öğrenci,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staj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yapacağı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iş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yerine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karar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verdikten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sonra,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“Staj</a:t>
            </a:r>
            <a:r>
              <a:rPr sz="2400" b="1" spc="-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Kabul</a:t>
            </a:r>
            <a:r>
              <a:rPr sz="2400" b="1" spc="-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Formu”nu</a:t>
            </a:r>
            <a:r>
              <a:rPr sz="2400" b="1" spc="-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doldurur.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Staj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Kabul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Formu’na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bölüm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EC7C30"/>
                </a:solidFill>
                <a:latin typeface="Times New Roman"/>
                <a:cs typeface="Times New Roman"/>
              </a:rPr>
              <a:t>web</a:t>
            </a:r>
            <a:r>
              <a:rPr sz="2400" b="1" spc="-30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EC7C30"/>
                </a:solidFill>
                <a:latin typeface="Times New Roman"/>
                <a:cs typeface="Times New Roman"/>
              </a:rPr>
              <a:t>sayfasından</a:t>
            </a:r>
            <a:r>
              <a:rPr sz="2400" b="1" spc="-55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ulaşabilirsiniz.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400">
              <a:latin typeface="Times New Roman"/>
              <a:cs typeface="Times New Roman"/>
            </a:endParaRPr>
          </a:p>
          <a:p>
            <a:pPr marL="1054100" algn="ctr">
              <a:lnSpc>
                <a:spcPct val="100000"/>
              </a:lnSpc>
            </a:pPr>
            <a:r>
              <a:rPr sz="2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https://inm.subu.edu.tr/tr/icerik/15554/80011/formlar</a:t>
            </a:r>
            <a:endParaRPr sz="2400">
              <a:latin typeface="Calibri"/>
              <a:cs typeface="Calibri"/>
            </a:endParaRPr>
          </a:p>
          <a:p>
            <a:pPr marL="1053465" algn="ctr">
              <a:lnSpc>
                <a:spcPct val="100000"/>
              </a:lnSpc>
              <a:spcBef>
                <a:spcPts val="75"/>
              </a:spcBef>
            </a:pPr>
            <a:r>
              <a:rPr sz="2400" u="heavy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Times New Roman"/>
                <a:cs typeface="Times New Roman"/>
                <a:hlinkClick r:id="rId3"/>
              </a:rPr>
              <a:t>https://inm.subu.edu.tr/tr/staj-bilgilendirme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Staj</a:t>
            </a:r>
            <a:r>
              <a:rPr spc="-50" dirty="0"/>
              <a:t> </a:t>
            </a:r>
            <a:r>
              <a:rPr dirty="0"/>
              <a:t>Başvurusu</a:t>
            </a:r>
            <a:r>
              <a:rPr spc="-55" dirty="0"/>
              <a:t> </a:t>
            </a:r>
            <a:r>
              <a:rPr dirty="0"/>
              <a:t>İçin</a:t>
            </a:r>
            <a:r>
              <a:rPr spc="-25" dirty="0"/>
              <a:t> </a:t>
            </a:r>
            <a:r>
              <a:rPr dirty="0"/>
              <a:t>Gereken</a:t>
            </a:r>
            <a:r>
              <a:rPr spc="-40" dirty="0"/>
              <a:t> </a:t>
            </a:r>
            <a:r>
              <a:rPr spc="-10" dirty="0"/>
              <a:t>İşlemler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0BFB5-12DA-B790-74FC-5BD0F4930D9F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BD9178C5-0CB9-8C4F-9058-6692F4D84E32}" type="datetime1">
              <a:rPr lang="tr-TR" smtClean="0"/>
              <a:t>8.05.2025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1FC7C9-360B-0074-05E3-2FF55B7D56BC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TR" smtClean="0"/>
              <a:t>15</a:t>
            </a:fld>
            <a:endParaRPr lang="en-T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2739" y="1386522"/>
            <a:ext cx="8983980" cy="299312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>
              <a:lnSpc>
                <a:spcPct val="100000"/>
              </a:lnSpc>
              <a:spcBef>
                <a:spcPts val="100"/>
              </a:spcBef>
              <a:tabLst>
                <a:tab pos="725805" algn="l"/>
                <a:tab pos="1640205" algn="l"/>
                <a:tab pos="2623185" algn="l"/>
                <a:tab pos="3912235" algn="l"/>
                <a:tab pos="5351145" algn="l"/>
                <a:tab pos="5892165" algn="l"/>
                <a:tab pos="7010400" algn="l"/>
                <a:tab pos="8682355" algn="l"/>
              </a:tabLst>
            </a:pPr>
            <a:r>
              <a:rPr sz="2400" spc="-20" dirty="0">
                <a:latin typeface="Times New Roman"/>
                <a:cs typeface="Times New Roman"/>
              </a:rPr>
              <a:t>Staj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0" dirty="0">
                <a:latin typeface="Times New Roman"/>
                <a:cs typeface="Times New Roman"/>
              </a:rPr>
              <a:t>kabul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0" dirty="0">
                <a:latin typeface="Times New Roman"/>
                <a:cs typeface="Times New Roman"/>
              </a:rPr>
              <a:t>formu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üzerinde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öğrenciye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ait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bilgiler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b="1" spc="-10" dirty="0">
                <a:solidFill>
                  <a:srgbClr val="EC7C30"/>
                </a:solidFill>
                <a:latin typeface="Times New Roman"/>
                <a:cs typeface="Times New Roman"/>
              </a:rPr>
              <a:t>doldurulur</a:t>
            </a:r>
            <a:r>
              <a:rPr sz="2400" b="1" dirty="0">
                <a:solidFill>
                  <a:srgbClr val="EC7C30"/>
                </a:solidFill>
                <a:latin typeface="Times New Roman"/>
                <a:cs typeface="Times New Roman"/>
              </a:rPr>
              <a:t>	</a:t>
            </a:r>
            <a:r>
              <a:rPr sz="2400" b="1" spc="-25" dirty="0">
                <a:solidFill>
                  <a:srgbClr val="EC7C30"/>
                </a:solidFill>
                <a:latin typeface="Times New Roman"/>
                <a:cs typeface="Times New Roman"/>
              </a:rPr>
              <a:t>ve </a:t>
            </a:r>
            <a:r>
              <a:rPr sz="2400" b="1" spc="-10" dirty="0">
                <a:solidFill>
                  <a:srgbClr val="EC7C30"/>
                </a:solidFill>
                <a:latin typeface="Times New Roman"/>
                <a:cs typeface="Times New Roman"/>
              </a:rPr>
              <a:t>imzalanır.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Daha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sonra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Staj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Kabul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Formlarını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ilgili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AC46"/>
                </a:solidFill>
                <a:latin typeface="Times New Roman"/>
                <a:cs typeface="Times New Roman"/>
              </a:rPr>
              <a:t>iş</a:t>
            </a:r>
            <a:r>
              <a:rPr sz="2400" b="1" spc="-15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AC46"/>
                </a:solidFill>
                <a:latin typeface="Times New Roman"/>
                <a:cs typeface="Times New Roman"/>
              </a:rPr>
              <a:t>yeri</a:t>
            </a:r>
            <a:r>
              <a:rPr sz="2400" b="1" spc="-35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AC46"/>
                </a:solidFill>
                <a:latin typeface="Times New Roman"/>
                <a:cs typeface="Times New Roman"/>
              </a:rPr>
              <a:t>yetkilisine</a:t>
            </a:r>
            <a:r>
              <a:rPr sz="2400" b="1" spc="-55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6FAC46"/>
                </a:solidFill>
                <a:latin typeface="Times New Roman"/>
                <a:cs typeface="Times New Roman"/>
              </a:rPr>
              <a:t>onaylatır</a:t>
            </a:r>
            <a:r>
              <a:rPr sz="2400" spc="-10" dirty="0">
                <a:latin typeface="Times New Roman"/>
                <a:cs typeface="Times New Roman"/>
              </a:rPr>
              <a:t>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tabLst>
                <a:tab pos="803275" algn="l"/>
                <a:tab pos="1678305" algn="l"/>
                <a:tab pos="3110865" algn="l"/>
                <a:tab pos="4712335" algn="l"/>
                <a:tab pos="5386070" algn="l"/>
                <a:tab pos="6329045" algn="l"/>
                <a:tab pos="7668895" algn="l"/>
              </a:tabLst>
            </a:pPr>
            <a:r>
              <a:rPr sz="2400" spc="-10" dirty="0">
                <a:latin typeface="Times New Roman"/>
                <a:cs typeface="Times New Roman"/>
              </a:rPr>
              <a:t>İlgili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işyeri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tarafından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onaylanmış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0" dirty="0">
                <a:latin typeface="Times New Roman"/>
                <a:cs typeface="Times New Roman"/>
              </a:rPr>
              <a:t>Staj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Kabul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Formları,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belirlenen </a:t>
            </a:r>
            <a:r>
              <a:rPr sz="2400" b="1" dirty="0" err="1">
                <a:solidFill>
                  <a:srgbClr val="FF0000"/>
                </a:solidFill>
                <a:latin typeface="Times New Roman"/>
                <a:cs typeface="Times New Roman"/>
              </a:rPr>
              <a:t>tarihler</a:t>
            </a:r>
            <a:r>
              <a:rPr sz="2400" b="1" spc="-9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 err="1">
                <a:solidFill>
                  <a:srgbClr val="FF0000"/>
                </a:solidFill>
                <a:latin typeface="Times New Roman"/>
                <a:cs typeface="Times New Roman"/>
              </a:rPr>
              <a:t>arasında</a:t>
            </a:r>
            <a:r>
              <a:rPr lang="tr-TR"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 ilgili alan hocasına onaylatılıp teslim edildikten sonra</a:t>
            </a:r>
            <a:r>
              <a:rPr sz="2400" b="1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 err="1">
                <a:solidFill>
                  <a:srgbClr val="FF0000"/>
                </a:solidFill>
                <a:latin typeface="Times New Roman"/>
                <a:cs typeface="Times New Roman"/>
              </a:rPr>
              <a:t>ilgili</a:t>
            </a:r>
            <a:r>
              <a:rPr sz="2400" b="1" spc="-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 err="1">
                <a:solidFill>
                  <a:srgbClr val="FF0000"/>
                </a:solidFill>
                <a:latin typeface="Times New Roman"/>
                <a:cs typeface="Times New Roman"/>
              </a:rPr>
              <a:t>linke</a:t>
            </a:r>
            <a:r>
              <a:rPr lang="tr-TR"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 kimlik fotokopisi ile beraber</a:t>
            </a:r>
            <a:r>
              <a:rPr sz="2400" b="1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yüklenir</a:t>
            </a:r>
            <a:r>
              <a:rPr sz="2400" spc="-10" dirty="0">
                <a:latin typeface="Times New Roman"/>
                <a:cs typeface="Times New Roman"/>
              </a:rPr>
              <a:t>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Staj</a:t>
            </a:r>
            <a:r>
              <a:rPr spc="-50" dirty="0"/>
              <a:t> </a:t>
            </a:r>
            <a:r>
              <a:rPr dirty="0"/>
              <a:t>Başvurusu</a:t>
            </a:r>
            <a:r>
              <a:rPr spc="-55" dirty="0"/>
              <a:t> </a:t>
            </a:r>
            <a:r>
              <a:rPr dirty="0"/>
              <a:t>İçin</a:t>
            </a:r>
            <a:r>
              <a:rPr spc="-25" dirty="0"/>
              <a:t> </a:t>
            </a:r>
            <a:r>
              <a:rPr dirty="0"/>
              <a:t>Gereken</a:t>
            </a:r>
            <a:r>
              <a:rPr spc="-40" dirty="0"/>
              <a:t> </a:t>
            </a:r>
            <a:r>
              <a:rPr spc="-10" dirty="0"/>
              <a:t>İşlemler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376B0B-E2FB-149E-79CA-DFC5008C8310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4F11E0D3-E3FB-6048-A1A0-76FC3FCA9C5A}" type="datetime1">
              <a:rPr lang="tr-TR" smtClean="0"/>
              <a:t>8.05.2025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8E7FC5-7792-19E5-2FFD-F15662CB3F9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TR" smtClean="0"/>
              <a:t>16</a:t>
            </a:fld>
            <a:endParaRPr lang="en-T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26656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b="1" dirty="0">
                <a:solidFill>
                  <a:srgbClr val="6F2F9F"/>
                </a:solidFill>
                <a:latin typeface="Times New Roman"/>
                <a:cs typeface="Times New Roman"/>
              </a:rPr>
              <a:t>Staj</a:t>
            </a:r>
            <a:r>
              <a:rPr b="1" spc="18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6F2F9F"/>
                </a:solidFill>
                <a:latin typeface="Times New Roman"/>
                <a:cs typeface="Times New Roman"/>
              </a:rPr>
              <a:t>belgelerini</a:t>
            </a:r>
            <a:r>
              <a:rPr b="1" spc="19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6F2F9F"/>
                </a:solidFill>
                <a:latin typeface="Times New Roman"/>
                <a:cs typeface="Times New Roman"/>
              </a:rPr>
              <a:t>belirtilen</a:t>
            </a:r>
            <a:r>
              <a:rPr b="1" spc="18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6F2F9F"/>
                </a:solidFill>
                <a:latin typeface="Times New Roman"/>
                <a:cs typeface="Times New Roman"/>
              </a:rPr>
              <a:t>süre</a:t>
            </a:r>
            <a:r>
              <a:rPr b="1" spc="19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6F2F9F"/>
                </a:solidFill>
                <a:latin typeface="Times New Roman"/>
                <a:cs typeface="Times New Roman"/>
              </a:rPr>
              <a:t>içerisinde</a:t>
            </a:r>
            <a:r>
              <a:rPr b="1" spc="19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6F2F9F"/>
                </a:solidFill>
                <a:latin typeface="Times New Roman"/>
                <a:cs typeface="Times New Roman"/>
              </a:rPr>
              <a:t>teslim</a:t>
            </a:r>
            <a:r>
              <a:rPr b="1" spc="19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6F2F9F"/>
                </a:solidFill>
                <a:latin typeface="Times New Roman"/>
                <a:cs typeface="Times New Roman"/>
              </a:rPr>
              <a:t>etmeyen</a:t>
            </a:r>
            <a:r>
              <a:rPr b="1" spc="17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pc="-10" dirty="0"/>
              <a:t>öğrencilerin </a:t>
            </a:r>
            <a:r>
              <a:rPr dirty="0"/>
              <a:t>sosyal</a:t>
            </a:r>
            <a:r>
              <a:rPr spc="310" dirty="0"/>
              <a:t>  </a:t>
            </a:r>
            <a:r>
              <a:rPr dirty="0"/>
              <a:t>güvenlik</a:t>
            </a:r>
            <a:r>
              <a:rPr spc="310" dirty="0"/>
              <a:t>  </a:t>
            </a:r>
            <a:r>
              <a:rPr dirty="0"/>
              <a:t>sistemine</a:t>
            </a:r>
            <a:r>
              <a:rPr spc="310" dirty="0"/>
              <a:t>  </a:t>
            </a:r>
            <a:r>
              <a:rPr dirty="0"/>
              <a:t>girişleri</a:t>
            </a:r>
            <a:r>
              <a:rPr spc="310" dirty="0"/>
              <a:t>  </a:t>
            </a:r>
            <a:r>
              <a:rPr dirty="0"/>
              <a:t>yapılamayacağı</a:t>
            </a:r>
            <a:r>
              <a:rPr spc="315" dirty="0"/>
              <a:t>  </a:t>
            </a:r>
            <a:r>
              <a:rPr dirty="0"/>
              <a:t>için</a:t>
            </a:r>
            <a:r>
              <a:rPr spc="310" dirty="0"/>
              <a:t>  </a:t>
            </a:r>
            <a:r>
              <a:rPr b="1" spc="-10" dirty="0">
                <a:solidFill>
                  <a:srgbClr val="4471C4"/>
                </a:solidFill>
                <a:latin typeface="Times New Roman"/>
                <a:cs typeface="Times New Roman"/>
              </a:rPr>
              <a:t>stajlarına </a:t>
            </a:r>
            <a:r>
              <a:rPr b="1" dirty="0">
                <a:solidFill>
                  <a:srgbClr val="4471C4"/>
                </a:solidFill>
                <a:latin typeface="Times New Roman"/>
                <a:cs typeface="Times New Roman"/>
              </a:rPr>
              <a:t>başlaması</a:t>
            </a:r>
            <a:r>
              <a:rPr b="1" spc="-70" dirty="0">
                <a:solidFill>
                  <a:srgbClr val="4471C4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4471C4"/>
                </a:solidFill>
                <a:latin typeface="Times New Roman"/>
                <a:cs typeface="Times New Roman"/>
              </a:rPr>
              <a:t>söz</a:t>
            </a:r>
            <a:r>
              <a:rPr b="1" spc="-70" dirty="0">
                <a:solidFill>
                  <a:srgbClr val="4471C4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4471C4"/>
                </a:solidFill>
                <a:latin typeface="Times New Roman"/>
                <a:cs typeface="Times New Roman"/>
              </a:rPr>
              <a:t>konusu</a:t>
            </a:r>
            <a:r>
              <a:rPr b="1" spc="-55" dirty="0">
                <a:solidFill>
                  <a:srgbClr val="4471C4"/>
                </a:solidFill>
                <a:latin typeface="Times New Roman"/>
                <a:cs typeface="Times New Roman"/>
              </a:rPr>
              <a:t> </a:t>
            </a:r>
            <a:r>
              <a:rPr b="1" spc="-10" dirty="0">
                <a:solidFill>
                  <a:srgbClr val="4471C4"/>
                </a:solidFill>
                <a:latin typeface="Times New Roman"/>
                <a:cs typeface="Times New Roman"/>
              </a:rPr>
              <a:t>olamaz.</a:t>
            </a: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b="1" spc="-10" dirty="0">
              <a:solidFill>
                <a:srgbClr val="4471C4"/>
              </a:solidFill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dirty="0"/>
              <a:t>Tüm</a:t>
            </a:r>
            <a:r>
              <a:rPr spc="-35" dirty="0"/>
              <a:t> </a:t>
            </a:r>
            <a:r>
              <a:rPr dirty="0"/>
              <a:t>işlemler</a:t>
            </a:r>
            <a:r>
              <a:rPr spc="-45" dirty="0"/>
              <a:t> 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şahsen</a:t>
            </a:r>
            <a:r>
              <a:rPr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/>
              <a:t>yapılmak</a:t>
            </a:r>
            <a:r>
              <a:rPr spc="-45" dirty="0"/>
              <a:t> </a:t>
            </a:r>
            <a:r>
              <a:rPr spc="-10" dirty="0"/>
              <a:t>zorundadır.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Staj</a:t>
            </a:r>
            <a:r>
              <a:rPr spc="-50" dirty="0"/>
              <a:t> </a:t>
            </a:r>
            <a:r>
              <a:rPr dirty="0"/>
              <a:t>Başvurusu</a:t>
            </a:r>
            <a:r>
              <a:rPr spc="-55" dirty="0"/>
              <a:t> </a:t>
            </a:r>
            <a:r>
              <a:rPr dirty="0"/>
              <a:t>İçin</a:t>
            </a:r>
            <a:r>
              <a:rPr spc="-25" dirty="0"/>
              <a:t> </a:t>
            </a:r>
            <a:r>
              <a:rPr dirty="0"/>
              <a:t>Gereken</a:t>
            </a:r>
            <a:r>
              <a:rPr spc="-40" dirty="0"/>
              <a:t> </a:t>
            </a:r>
            <a:r>
              <a:rPr spc="-10" dirty="0"/>
              <a:t>İşlemler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AE2FE6-7937-723F-AD1B-3CA578F42B93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FC7511CF-159B-EE42-AC0B-8377498F0C56}" type="datetime1">
              <a:rPr lang="tr-TR" smtClean="0"/>
              <a:t>8.05.2025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1EBCA3-CB6A-5285-DB00-AE570F9A2259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TR" smtClean="0"/>
              <a:t>17</a:t>
            </a:fld>
            <a:endParaRPr lang="en-T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16454" y="2360066"/>
            <a:ext cx="7956550" cy="1367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033780" marR="5080" indent="-1021715">
              <a:lnSpc>
                <a:spcPct val="100000"/>
              </a:lnSpc>
              <a:spcBef>
                <a:spcPts val="105"/>
              </a:spcBef>
            </a:pPr>
            <a:r>
              <a:rPr sz="4400" spc="-45" dirty="0"/>
              <a:t>STAJ</a:t>
            </a:r>
            <a:r>
              <a:rPr sz="4400" spc="-155" dirty="0"/>
              <a:t> </a:t>
            </a:r>
            <a:r>
              <a:rPr sz="4400" spc="-10" dirty="0"/>
              <a:t>ESNASINDA</a:t>
            </a:r>
            <a:r>
              <a:rPr sz="4400" spc="-430" dirty="0"/>
              <a:t> </a:t>
            </a:r>
            <a:r>
              <a:rPr sz="4400" spc="-40" dirty="0"/>
              <a:t>YAPILMASI </a:t>
            </a:r>
            <a:r>
              <a:rPr sz="4400" dirty="0"/>
              <a:t>GEREKEN</a:t>
            </a:r>
            <a:r>
              <a:rPr sz="4400" spc="-60" dirty="0"/>
              <a:t> </a:t>
            </a:r>
            <a:r>
              <a:rPr sz="4400" spc="-10" dirty="0"/>
              <a:t>İŞLEMLER</a:t>
            </a:r>
            <a:endParaRPr sz="440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74893C-8BF7-259B-09A2-B6E5930CFF3B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E08BE739-6D1A-5B4F-8138-CF222FE5CE32}" type="datetime1">
              <a:rPr lang="tr-TR" smtClean="0"/>
              <a:t>8.05.2025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46E0C4-4FD8-DEFD-D46F-119A3B2A722A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TR" smtClean="0"/>
              <a:t>18</a:t>
            </a:fld>
            <a:endParaRPr lang="en-T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2739" y="1386522"/>
            <a:ext cx="8987155" cy="185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Staj</a:t>
            </a:r>
            <a:r>
              <a:rPr sz="2400" spc="3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defterinin</a:t>
            </a:r>
            <a:r>
              <a:rPr sz="2400" spc="3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doldurulmasında</a:t>
            </a:r>
            <a:r>
              <a:rPr sz="2400" spc="385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mavi</a:t>
            </a:r>
            <a:r>
              <a:rPr sz="2400" b="1" spc="39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tükenmez</a:t>
            </a:r>
            <a:r>
              <a:rPr sz="2400" b="1" spc="3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kalem,</a:t>
            </a:r>
            <a:r>
              <a:rPr sz="2400" b="1" spc="3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dolmakalem,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pilot</a:t>
            </a:r>
            <a:r>
              <a:rPr sz="2400" b="1" spc="140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kalem</a:t>
            </a:r>
            <a:r>
              <a:rPr sz="2400" b="1" spc="150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vb.</a:t>
            </a:r>
            <a:r>
              <a:rPr sz="2400" b="1" spc="145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kullanılmalı</a:t>
            </a:r>
            <a:r>
              <a:rPr sz="2400" spc="14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ve</a:t>
            </a:r>
            <a:r>
              <a:rPr sz="2400" spc="145" dirty="0">
                <a:latin typeface="Times New Roman"/>
                <a:cs typeface="Times New Roman"/>
              </a:rPr>
              <a:t> 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yazılar</a:t>
            </a:r>
            <a:r>
              <a:rPr sz="2400" b="1" spc="120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okunaklı</a:t>
            </a:r>
            <a:r>
              <a:rPr sz="2400" b="1" spc="150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olmalıdır.</a:t>
            </a:r>
            <a:r>
              <a:rPr sz="2400" spc="145" dirty="0">
                <a:latin typeface="Times New Roman"/>
                <a:cs typeface="Times New Roman"/>
              </a:rPr>
              <a:t>  </a:t>
            </a:r>
            <a:r>
              <a:rPr sz="2400" b="1" spc="-10" dirty="0">
                <a:latin typeface="Times New Roman"/>
                <a:cs typeface="Times New Roman"/>
              </a:rPr>
              <a:t>(Staj </a:t>
            </a:r>
            <a:r>
              <a:rPr sz="2400" b="1" dirty="0">
                <a:latin typeface="Times New Roman"/>
                <a:cs typeface="Times New Roman"/>
              </a:rPr>
              <a:t>Yönergesi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Madde</a:t>
            </a:r>
            <a:r>
              <a:rPr sz="2400" b="1" spc="-3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23-</a:t>
            </a:r>
            <a:r>
              <a:rPr sz="2400" b="1" spc="-25" dirty="0">
                <a:latin typeface="Times New Roman"/>
                <a:cs typeface="Times New Roman"/>
              </a:rPr>
              <a:t>a)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400" b="1" dirty="0">
                <a:solidFill>
                  <a:srgbClr val="EC7C30"/>
                </a:solidFill>
                <a:latin typeface="Times New Roman"/>
                <a:cs typeface="Times New Roman"/>
              </a:rPr>
              <a:t>Kurşun</a:t>
            </a:r>
            <a:r>
              <a:rPr sz="2400" b="1" spc="-20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EC7C30"/>
                </a:solidFill>
                <a:latin typeface="Times New Roman"/>
                <a:cs typeface="Times New Roman"/>
              </a:rPr>
              <a:t>kalem</a:t>
            </a:r>
            <a:r>
              <a:rPr sz="2400" b="1" spc="-30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kullanılarak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staj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defteri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EC7C30"/>
                </a:solidFill>
                <a:latin typeface="Times New Roman"/>
                <a:cs typeface="Times New Roman"/>
              </a:rPr>
              <a:t>doldurulmamalıdır</a:t>
            </a:r>
            <a:r>
              <a:rPr sz="2400" spc="-1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02739" y="3581082"/>
            <a:ext cx="7653020" cy="1488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6FAC46"/>
                </a:solidFill>
                <a:latin typeface="Times New Roman"/>
                <a:cs typeface="Times New Roman"/>
              </a:rPr>
              <a:t>Okunabilir</a:t>
            </a:r>
            <a:r>
              <a:rPr sz="2400" b="1" spc="-70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durumda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AC46"/>
                </a:solidFill>
                <a:latin typeface="Times New Roman"/>
                <a:cs typeface="Times New Roman"/>
              </a:rPr>
              <a:t>olmayan</a:t>
            </a:r>
            <a:r>
              <a:rPr sz="2400" b="1" spc="-50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staj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defterleri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6FAC46"/>
                </a:solidFill>
                <a:latin typeface="Times New Roman"/>
                <a:cs typeface="Times New Roman"/>
              </a:rPr>
              <a:t>reddedilecektir</a:t>
            </a:r>
            <a:r>
              <a:rPr sz="2400" spc="-1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329055" algn="l"/>
                <a:tab pos="2307590" algn="l"/>
                <a:tab pos="3654425" algn="l"/>
                <a:tab pos="5291455" algn="l"/>
                <a:tab pos="6621780" algn="l"/>
              </a:tabLst>
            </a:pPr>
            <a:r>
              <a:rPr sz="2400" spc="-10" dirty="0">
                <a:latin typeface="Times New Roman"/>
                <a:cs typeface="Times New Roman"/>
              </a:rPr>
              <a:t>Örnek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0" dirty="0">
                <a:latin typeface="Times New Roman"/>
                <a:cs typeface="Times New Roman"/>
              </a:rPr>
              <a:t>staj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defteri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sayfasını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bölüm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web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10" dirty="0">
                <a:latin typeface="Times New Roman"/>
                <a:cs typeface="Times New Roman"/>
              </a:rPr>
              <a:t>(Staj_Defteri_Nasil_Doldurulmali.pdf)</a:t>
            </a:r>
            <a:r>
              <a:rPr sz="2400" spc="114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bulabilirsiniz.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74556" y="4312602"/>
            <a:ext cx="13119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sayfasında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76804" y="5768022"/>
            <a:ext cx="64344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u="heavy" spc="-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</a:rPr>
              <a:t>https://inm.subu.edu.tr/tr/icerik/6318/12630/staj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Staj</a:t>
            </a:r>
            <a:r>
              <a:rPr spc="-50" dirty="0"/>
              <a:t> </a:t>
            </a:r>
            <a:r>
              <a:rPr dirty="0"/>
              <a:t>Esnasında</a:t>
            </a:r>
            <a:r>
              <a:rPr spc="-120" dirty="0"/>
              <a:t> </a:t>
            </a:r>
            <a:r>
              <a:rPr spc="-25" dirty="0"/>
              <a:t>Yapılması</a:t>
            </a:r>
            <a:r>
              <a:rPr spc="-60" dirty="0"/>
              <a:t> </a:t>
            </a:r>
            <a:r>
              <a:rPr dirty="0"/>
              <a:t>Gereken</a:t>
            </a:r>
            <a:r>
              <a:rPr spc="-40" dirty="0"/>
              <a:t> </a:t>
            </a:r>
            <a:r>
              <a:rPr spc="-10" dirty="0"/>
              <a:t>İşlemler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170F61-6124-AE46-3230-276E254D37DF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6C8DC11E-4329-CE46-9847-18ACC0BB21E7}" type="datetime1">
              <a:rPr lang="tr-TR" smtClean="0"/>
              <a:t>8.05.2025</a:t>
            </a:fld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8E73250-D230-810F-F71B-5C92F28819ED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TR" smtClean="0"/>
              <a:t>19</a:t>
            </a:fld>
            <a:endParaRPr lang="en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1803780"/>
            <a:ext cx="10358120" cy="2626995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240029" marR="5080" indent="-227329" algn="just">
              <a:lnSpc>
                <a:spcPts val="3030"/>
              </a:lnSpc>
              <a:spcBef>
                <a:spcPts val="470"/>
              </a:spcBef>
              <a:buFont typeface="Arial"/>
              <a:buChar char="•"/>
              <a:tabLst>
                <a:tab pos="241300" algn="l"/>
              </a:tabLst>
            </a:pPr>
            <a:r>
              <a:rPr sz="2800" dirty="0">
                <a:latin typeface="Times New Roman"/>
                <a:cs typeface="Times New Roman"/>
              </a:rPr>
              <a:t>Bu</a:t>
            </a:r>
            <a:r>
              <a:rPr sz="2800" spc="38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sunum</a:t>
            </a:r>
            <a:r>
              <a:rPr sz="2800" spc="37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genel</a:t>
            </a:r>
            <a:r>
              <a:rPr sz="2800" spc="38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staj</a:t>
            </a:r>
            <a:r>
              <a:rPr sz="2800" spc="38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bilgilerini</a:t>
            </a:r>
            <a:r>
              <a:rPr sz="2800" spc="37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de</a:t>
            </a:r>
            <a:r>
              <a:rPr sz="2800" spc="38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içermektedir.</a:t>
            </a:r>
            <a:r>
              <a:rPr sz="2800" spc="375" dirty="0"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6FAC46"/>
                </a:solidFill>
                <a:latin typeface="Times New Roman"/>
                <a:cs typeface="Times New Roman"/>
              </a:rPr>
              <a:t>Sunum</a:t>
            </a:r>
            <a:r>
              <a:rPr sz="2800" spc="375" dirty="0">
                <a:solidFill>
                  <a:srgbClr val="6FAC46"/>
                </a:solidFill>
                <a:latin typeface="Times New Roman"/>
                <a:cs typeface="Times New Roman"/>
              </a:rPr>
              <a:t>  </a:t>
            </a:r>
            <a:r>
              <a:rPr sz="2800" spc="-20" dirty="0">
                <a:solidFill>
                  <a:srgbClr val="6FAC46"/>
                </a:solidFill>
                <a:latin typeface="Times New Roman"/>
                <a:cs typeface="Times New Roman"/>
              </a:rPr>
              <a:t>yeni 	</a:t>
            </a:r>
            <a:r>
              <a:rPr sz="2800" dirty="0">
                <a:solidFill>
                  <a:srgbClr val="6FAC46"/>
                </a:solidFill>
                <a:latin typeface="Times New Roman"/>
                <a:cs typeface="Times New Roman"/>
              </a:rPr>
              <a:t>yönergeye</a:t>
            </a:r>
            <a:r>
              <a:rPr sz="2800" spc="125" dirty="0">
                <a:solidFill>
                  <a:srgbClr val="6FAC46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6FAC46"/>
                </a:solidFill>
                <a:latin typeface="Times New Roman"/>
                <a:cs typeface="Times New Roman"/>
              </a:rPr>
              <a:t>göre</a:t>
            </a:r>
            <a:r>
              <a:rPr sz="2800" spc="130" dirty="0">
                <a:solidFill>
                  <a:srgbClr val="6FAC46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6FAC46"/>
                </a:solidFill>
                <a:latin typeface="Times New Roman"/>
                <a:cs typeface="Times New Roman"/>
              </a:rPr>
              <a:t>hazırlanmıştır.</a:t>
            </a:r>
            <a:r>
              <a:rPr sz="2800" spc="135" dirty="0">
                <a:solidFill>
                  <a:srgbClr val="6FAC46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Öğrenciler</a:t>
            </a:r>
            <a:r>
              <a:rPr sz="2800" spc="135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tüm</a:t>
            </a:r>
            <a:r>
              <a:rPr sz="2800" spc="130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slaytları</a:t>
            </a:r>
            <a:r>
              <a:rPr sz="2800" spc="135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800" spc="-10" dirty="0">
                <a:solidFill>
                  <a:srgbClr val="FF0000"/>
                </a:solidFill>
                <a:latin typeface="Times New Roman"/>
                <a:cs typeface="Times New Roman"/>
              </a:rPr>
              <a:t>okumakla 	yükümlüdür.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789"/>
              </a:spcBef>
            </a:pPr>
            <a:endParaRPr sz="2800">
              <a:latin typeface="Times New Roman"/>
              <a:cs typeface="Times New Roman"/>
            </a:endParaRPr>
          </a:p>
          <a:p>
            <a:pPr marL="3657600" marR="956944" indent="-2696210">
              <a:lnSpc>
                <a:spcPts val="3030"/>
              </a:lnSpc>
            </a:pPr>
            <a:r>
              <a:rPr sz="28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Bu</a:t>
            </a:r>
            <a:r>
              <a:rPr sz="2800" b="1" u="heavy" spc="-3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slaytta</a:t>
            </a:r>
            <a:r>
              <a:rPr sz="2800" b="1" u="heavy" spc="-5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yazan</a:t>
            </a:r>
            <a:r>
              <a:rPr sz="2800" b="1" u="heavy" spc="-2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bilgiler</a:t>
            </a:r>
            <a:r>
              <a:rPr sz="2800" b="1" u="heavy" spc="-10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ile</a:t>
            </a:r>
            <a:r>
              <a:rPr sz="2800" b="1" u="heavy" spc="-6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ilgili</a:t>
            </a:r>
            <a:r>
              <a:rPr sz="2800" b="1" u="heavy" spc="-6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sorular</a:t>
            </a:r>
            <a:r>
              <a:rPr sz="2800" b="1" u="heavy" spc="-10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mail</a:t>
            </a:r>
            <a:r>
              <a:rPr sz="2800" b="1" u="heavy" spc="-4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üzerinden</a:t>
            </a:r>
            <a:r>
              <a:rPr sz="2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yanıtlanmayacaktır.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0F6BF1-B4DE-7EB3-8311-414A943D1E90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585294FF-F787-1242-8E59-8E0D7A251FC0}" type="datetime1">
              <a:rPr lang="tr-TR" smtClean="0"/>
              <a:t>8.05.2025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CA72D9-A5FD-1C42-ACC5-AAF5C139299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TR" smtClean="0"/>
              <a:t>2</a:t>
            </a:fld>
            <a:endParaRPr lang="en-T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2739" y="1386522"/>
            <a:ext cx="8986520" cy="3317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Staj</a:t>
            </a:r>
            <a:r>
              <a:rPr sz="2400" spc="22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defteri</a:t>
            </a:r>
            <a:r>
              <a:rPr sz="2400" spc="22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doldurulurken</a:t>
            </a:r>
            <a:r>
              <a:rPr sz="2400" spc="220" dirty="0">
                <a:latin typeface="Times New Roman"/>
                <a:cs typeface="Times New Roman"/>
              </a:rPr>
              <a:t>  </a:t>
            </a:r>
            <a:r>
              <a:rPr sz="2400" b="1" dirty="0">
                <a:solidFill>
                  <a:srgbClr val="6FAC46"/>
                </a:solidFill>
                <a:latin typeface="Times New Roman"/>
                <a:cs typeface="Times New Roman"/>
              </a:rPr>
              <a:t>işyeri</a:t>
            </a:r>
            <a:r>
              <a:rPr sz="2400" b="1" spc="220" dirty="0">
                <a:solidFill>
                  <a:srgbClr val="6FAC46"/>
                </a:solidFill>
                <a:latin typeface="Times New Roman"/>
                <a:cs typeface="Times New Roman"/>
              </a:rPr>
              <a:t>  </a:t>
            </a:r>
            <a:r>
              <a:rPr sz="2400" b="1" dirty="0">
                <a:solidFill>
                  <a:srgbClr val="6FAC46"/>
                </a:solidFill>
                <a:latin typeface="Times New Roman"/>
                <a:cs typeface="Times New Roman"/>
              </a:rPr>
              <a:t>ve</a:t>
            </a:r>
            <a:r>
              <a:rPr sz="2400" b="1" spc="220" dirty="0">
                <a:solidFill>
                  <a:srgbClr val="6FAC46"/>
                </a:solidFill>
                <a:latin typeface="Times New Roman"/>
                <a:cs typeface="Times New Roman"/>
              </a:rPr>
              <a:t>  </a:t>
            </a:r>
            <a:r>
              <a:rPr sz="2400" b="1" dirty="0">
                <a:solidFill>
                  <a:srgbClr val="6FAC46"/>
                </a:solidFill>
                <a:latin typeface="Times New Roman"/>
                <a:cs typeface="Times New Roman"/>
              </a:rPr>
              <a:t>işyerinde</a:t>
            </a:r>
            <a:r>
              <a:rPr sz="2400" b="1" spc="225" dirty="0">
                <a:solidFill>
                  <a:srgbClr val="6FAC46"/>
                </a:solidFill>
                <a:latin typeface="Times New Roman"/>
                <a:cs typeface="Times New Roman"/>
              </a:rPr>
              <a:t>  </a:t>
            </a:r>
            <a:r>
              <a:rPr sz="2400" b="1" dirty="0">
                <a:solidFill>
                  <a:srgbClr val="6FAC46"/>
                </a:solidFill>
                <a:latin typeface="Times New Roman"/>
                <a:cs typeface="Times New Roman"/>
              </a:rPr>
              <a:t>yapılan</a:t>
            </a:r>
            <a:r>
              <a:rPr sz="2400" b="1" spc="220" dirty="0">
                <a:solidFill>
                  <a:srgbClr val="6FAC46"/>
                </a:solidFill>
                <a:latin typeface="Times New Roman"/>
                <a:cs typeface="Times New Roman"/>
              </a:rPr>
              <a:t>  </a:t>
            </a:r>
            <a:r>
              <a:rPr sz="2400" b="1" spc="-10" dirty="0">
                <a:solidFill>
                  <a:srgbClr val="6FAC46"/>
                </a:solidFill>
                <a:latin typeface="Times New Roman"/>
                <a:cs typeface="Times New Roman"/>
              </a:rPr>
              <a:t>faaliyetler </a:t>
            </a:r>
            <a:r>
              <a:rPr sz="2400" dirty="0">
                <a:latin typeface="Times New Roman"/>
                <a:cs typeface="Times New Roman"/>
              </a:rPr>
              <a:t>hakkında</a:t>
            </a:r>
            <a:r>
              <a:rPr sz="2400" spc="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bilgi</a:t>
            </a:r>
            <a:r>
              <a:rPr sz="2400" spc="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verilmelidir.</a:t>
            </a:r>
            <a:r>
              <a:rPr sz="2400" spc="85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6FC0"/>
                </a:solidFill>
                <a:latin typeface="Times New Roman"/>
                <a:cs typeface="Times New Roman"/>
              </a:rPr>
              <a:t>Kitap,</a:t>
            </a:r>
            <a:r>
              <a:rPr sz="2400" b="1" spc="8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6FC0"/>
                </a:solidFill>
                <a:latin typeface="Times New Roman"/>
                <a:cs typeface="Times New Roman"/>
              </a:rPr>
              <a:t>dergi,</a:t>
            </a:r>
            <a:r>
              <a:rPr sz="2400" b="1" spc="8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6FC0"/>
                </a:solidFill>
                <a:latin typeface="Times New Roman"/>
                <a:cs typeface="Times New Roman"/>
              </a:rPr>
              <a:t>makale</a:t>
            </a:r>
            <a:r>
              <a:rPr sz="2400" b="1" spc="8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veya</a:t>
            </a:r>
            <a:r>
              <a:rPr sz="2400" spc="85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6FC0"/>
                </a:solidFill>
                <a:latin typeface="Times New Roman"/>
                <a:cs typeface="Times New Roman"/>
              </a:rPr>
              <a:t>internetten</a:t>
            </a:r>
            <a:r>
              <a:rPr sz="2400" b="1" spc="9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elde </a:t>
            </a:r>
            <a:r>
              <a:rPr sz="2400" dirty="0">
                <a:latin typeface="Times New Roman"/>
                <a:cs typeface="Times New Roman"/>
              </a:rPr>
              <a:t>dilen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bilgiler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06FC0"/>
                </a:solidFill>
                <a:latin typeface="Times New Roman"/>
                <a:cs typeface="Times New Roman"/>
              </a:rPr>
              <a:t>yazılmamalıdır</a:t>
            </a:r>
            <a:r>
              <a:rPr sz="2400" spc="-1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400" spc="-25" dirty="0">
                <a:latin typeface="Times New Roman"/>
                <a:cs typeface="Times New Roman"/>
              </a:rPr>
              <a:t>Yapılan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çalışmalar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C55A11"/>
                </a:solidFill>
                <a:latin typeface="Times New Roman"/>
                <a:cs typeface="Times New Roman"/>
              </a:rPr>
              <a:t>günlük</a:t>
            </a:r>
            <a:r>
              <a:rPr sz="2400" b="1" spc="-25" dirty="0">
                <a:solidFill>
                  <a:srgbClr val="C55A1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olarak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staj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defterine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işlenmelidir.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926465" algn="l"/>
                <a:tab pos="1501140" algn="l"/>
                <a:tab pos="2447925" algn="l"/>
                <a:tab pos="2819400" algn="l"/>
                <a:tab pos="3698875" algn="l"/>
                <a:tab pos="4697095" algn="l"/>
                <a:tab pos="5135880" algn="l"/>
                <a:tab pos="6216650" algn="l"/>
                <a:tab pos="7533005" algn="l"/>
                <a:tab pos="8462645" algn="l"/>
              </a:tabLst>
            </a:pPr>
            <a:r>
              <a:rPr sz="2400" spc="-10" dirty="0">
                <a:latin typeface="Times New Roman"/>
                <a:cs typeface="Times New Roman"/>
              </a:rPr>
              <a:t>Örnek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0" dirty="0">
                <a:latin typeface="Times New Roman"/>
                <a:cs typeface="Times New Roman"/>
              </a:rPr>
              <a:t>staj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defteri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iç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kapak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sayfası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ve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çalışma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takvimini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bölüm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web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sayfasında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bulabilirsiniz.</a:t>
            </a:r>
            <a:endParaRPr sz="2400">
              <a:latin typeface="Times New Roman"/>
              <a:cs typeface="Times New Roman"/>
            </a:endParaRPr>
          </a:p>
          <a:p>
            <a:pPr marL="1858010">
              <a:lnSpc>
                <a:spcPct val="100000"/>
              </a:lnSpc>
            </a:pPr>
            <a:r>
              <a:rPr sz="2400" u="heavy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Times New Roman"/>
                <a:cs typeface="Times New Roman"/>
                <a:hlinkClick r:id="rId2"/>
              </a:rPr>
              <a:t>https://inm.subu.edu.tr/tr/staj-bilgilendirme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Staj</a:t>
            </a:r>
            <a:r>
              <a:rPr spc="-50" dirty="0"/>
              <a:t> </a:t>
            </a:r>
            <a:r>
              <a:rPr dirty="0"/>
              <a:t>Esnasında</a:t>
            </a:r>
            <a:r>
              <a:rPr spc="-120" dirty="0"/>
              <a:t> </a:t>
            </a:r>
            <a:r>
              <a:rPr spc="-25" dirty="0"/>
              <a:t>Yapılması</a:t>
            </a:r>
            <a:r>
              <a:rPr spc="-60" dirty="0"/>
              <a:t> </a:t>
            </a:r>
            <a:r>
              <a:rPr dirty="0"/>
              <a:t>Gereken</a:t>
            </a:r>
            <a:r>
              <a:rPr spc="-40" dirty="0"/>
              <a:t> </a:t>
            </a:r>
            <a:r>
              <a:rPr spc="-10" dirty="0"/>
              <a:t>İşlemler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E8C31-A75F-D0A3-E6B9-835081B6B69B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82EC3EAD-EBF3-9442-92A2-A8683C2950A4}" type="datetime1">
              <a:rPr lang="tr-TR" smtClean="0"/>
              <a:t>8.05.2025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0AE611-F7A7-6521-8A04-B9D07F01B4A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TR" smtClean="0"/>
              <a:t>20</a:t>
            </a:fld>
            <a:endParaRPr lang="en-T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2739" y="1386522"/>
            <a:ext cx="8990965" cy="4780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650875" algn="l"/>
                <a:tab pos="1710055" algn="l"/>
                <a:tab pos="2308860" algn="l"/>
                <a:tab pos="2966085" algn="l"/>
                <a:tab pos="3606165" algn="l"/>
                <a:tab pos="5073650" algn="l"/>
                <a:tab pos="5526405" algn="l"/>
                <a:tab pos="6434455" algn="l"/>
                <a:tab pos="7665720" algn="l"/>
                <a:tab pos="8134984" algn="l"/>
                <a:tab pos="8587740" algn="l"/>
              </a:tabLst>
            </a:pPr>
            <a:r>
              <a:rPr sz="2400" spc="-20" dirty="0">
                <a:latin typeface="Times New Roman"/>
                <a:cs typeface="Times New Roman"/>
              </a:rPr>
              <a:t>Staj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yapılan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her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24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gün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24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için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öğrencinin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de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içinde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bunduğu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en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24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az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24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bir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fotoğraf</a:t>
            </a:r>
            <a:r>
              <a:rPr sz="2400" b="1" spc="-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konulmalıdır.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 marR="12065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Fotoğraflar</a:t>
            </a:r>
            <a:r>
              <a:rPr sz="2400" spc="1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staj</a:t>
            </a:r>
            <a:r>
              <a:rPr sz="2400" spc="1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defteri</a:t>
            </a:r>
            <a:r>
              <a:rPr sz="2400" spc="1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sayfasına</a:t>
            </a:r>
            <a:r>
              <a:rPr sz="2400" spc="1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renkli</a:t>
            </a:r>
            <a:r>
              <a:rPr sz="2400" spc="1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çıktı</a:t>
            </a:r>
            <a:r>
              <a:rPr sz="2400" spc="1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olarak</a:t>
            </a:r>
            <a:r>
              <a:rPr sz="2400" spc="1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ya</a:t>
            </a:r>
            <a:r>
              <a:rPr sz="2400" spc="1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da</a:t>
            </a:r>
            <a:r>
              <a:rPr sz="2400" spc="1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baskı</a:t>
            </a:r>
            <a:r>
              <a:rPr sz="2400" spc="16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şeklinde alınabilir.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 marR="12700">
              <a:lnSpc>
                <a:spcPct val="100000"/>
              </a:lnSpc>
              <a:tabLst>
                <a:tab pos="1542415" algn="l"/>
                <a:tab pos="2110740" algn="l"/>
                <a:tab pos="2653665" algn="l"/>
                <a:tab pos="3962400" algn="l"/>
                <a:tab pos="6595745" algn="l"/>
                <a:tab pos="7802880" algn="l"/>
              </a:tabLst>
            </a:pPr>
            <a:r>
              <a:rPr sz="2400" spc="-10" dirty="0">
                <a:latin typeface="Times New Roman"/>
                <a:cs typeface="Times New Roman"/>
              </a:rPr>
              <a:t>Fotoğraflar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b="1" spc="-25" dirty="0">
                <a:solidFill>
                  <a:srgbClr val="EC7C30"/>
                </a:solidFill>
                <a:latin typeface="Times New Roman"/>
                <a:cs typeface="Times New Roman"/>
              </a:rPr>
              <a:t>tek</a:t>
            </a:r>
            <a:r>
              <a:rPr sz="2400" b="1" dirty="0">
                <a:solidFill>
                  <a:srgbClr val="EC7C30"/>
                </a:solidFill>
                <a:latin typeface="Times New Roman"/>
                <a:cs typeface="Times New Roman"/>
              </a:rPr>
              <a:t>	</a:t>
            </a:r>
            <a:r>
              <a:rPr sz="2400" b="1" spc="-25" dirty="0">
                <a:solidFill>
                  <a:srgbClr val="EC7C30"/>
                </a:solidFill>
                <a:latin typeface="Times New Roman"/>
                <a:cs typeface="Times New Roman"/>
              </a:rPr>
              <a:t>bir</a:t>
            </a:r>
            <a:r>
              <a:rPr sz="2400" b="1" dirty="0">
                <a:solidFill>
                  <a:srgbClr val="EC7C30"/>
                </a:solidFill>
                <a:latin typeface="Times New Roman"/>
                <a:cs typeface="Times New Roman"/>
              </a:rPr>
              <a:t>	</a:t>
            </a:r>
            <a:r>
              <a:rPr sz="2400" b="1" spc="-10" dirty="0">
                <a:solidFill>
                  <a:srgbClr val="EC7C30"/>
                </a:solidFill>
                <a:latin typeface="Times New Roman"/>
                <a:cs typeface="Times New Roman"/>
              </a:rPr>
              <a:t>cümleyle</a:t>
            </a:r>
            <a:r>
              <a:rPr sz="2400" b="1" dirty="0">
                <a:solidFill>
                  <a:srgbClr val="EC7C30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geçiştirilmeyecektir.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Fotoğraf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karesinde </a:t>
            </a:r>
            <a:r>
              <a:rPr sz="2400" dirty="0">
                <a:latin typeface="Times New Roman"/>
                <a:cs typeface="Times New Roman"/>
              </a:rPr>
              <a:t>bulunan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imalatlar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EC7C30"/>
                </a:solidFill>
                <a:latin typeface="Times New Roman"/>
                <a:cs typeface="Times New Roman"/>
              </a:rPr>
              <a:t>ayrıntılı</a:t>
            </a:r>
            <a:r>
              <a:rPr sz="2400" b="1" spc="-35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EC7C30"/>
                </a:solidFill>
                <a:latin typeface="Times New Roman"/>
                <a:cs typeface="Times New Roman"/>
              </a:rPr>
              <a:t>ve</a:t>
            </a:r>
            <a:r>
              <a:rPr sz="2400" b="1" spc="-15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EC7C30"/>
                </a:solidFill>
                <a:latin typeface="Times New Roman"/>
                <a:cs typeface="Times New Roman"/>
              </a:rPr>
              <a:t>teknik</a:t>
            </a:r>
            <a:r>
              <a:rPr sz="2400" b="1" spc="-20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olarak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açıklanacaktır.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805939" algn="l"/>
                <a:tab pos="2589530" algn="l"/>
                <a:tab pos="3743325" algn="l"/>
                <a:tab pos="4846320" algn="l"/>
                <a:tab pos="5984875" algn="l"/>
                <a:tab pos="6903720" algn="l"/>
                <a:tab pos="8213090" algn="l"/>
              </a:tabLst>
            </a:pPr>
            <a:r>
              <a:rPr sz="2400" spc="-10" dirty="0">
                <a:latin typeface="Times New Roman"/>
                <a:cs typeface="Times New Roman"/>
              </a:rPr>
              <a:t>Fotoğraflar,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0" dirty="0">
                <a:latin typeface="Times New Roman"/>
                <a:cs typeface="Times New Roman"/>
              </a:rPr>
              <a:t>staj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defteri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içinde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baştan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0" dirty="0">
                <a:latin typeface="Times New Roman"/>
                <a:cs typeface="Times New Roman"/>
              </a:rPr>
              <a:t>sona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b="1" spc="-10" dirty="0">
                <a:solidFill>
                  <a:srgbClr val="6FAC46"/>
                </a:solidFill>
                <a:latin typeface="Times New Roman"/>
                <a:cs typeface="Times New Roman"/>
              </a:rPr>
              <a:t>“Şekil”</a:t>
            </a:r>
            <a:r>
              <a:rPr sz="2400" b="1" dirty="0">
                <a:solidFill>
                  <a:srgbClr val="6FAC46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olarak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numaralandırılacaktır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AC46"/>
                </a:solidFill>
                <a:latin typeface="Times New Roman"/>
                <a:cs typeface="Times New Roman"/>
              </a:rPr>
              <a:t>(Şekil</a:t>
            </a:r>
            <a:r>
              <a:rPr sz="2400" b="1" spc="-60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AC46"/>
                </a:solidFill>
                <a:latin typeface="Times New Roman"/>
                <a:cs typeface="Times New Roman"/>
              </a:rPr>
              <a:t>1,</a:t>
            </a:r>
            <a:r>
              <a:rPr sz="2400" b="1" spc="-30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AC46"/>
                </a:solidFill>
                <a:latin typeface="Times New Roman"/>
                <a:cs typeface="Times New Roman"/>
              </a:rPr>
              <a:t>Şekil</a:t>
            </a:r>
            <a:r>
              <a:rPr sz="2400" b="1" spc="-45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6FAC46"/>
                </a:solidFill>
                <a:latin typeface="Times New Roman"/>
                <a:cs typeface="Times New Roman"/>
              </a:rPr>
              <a:t>2...vb.).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Metin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içinde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fotoğraflara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mutlaka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4471C4"/>
                </a:solidFill>
                <a:latin typeface="Times New Roman"/>
                <a:cs typeface="Times New Roman"/>
              </a:rPr>
              <a:t>atıf</a:t>
            </a:r>
            <a:r>
              <a:rPr sz="2400" b="1" spc="-15" dirty="0">
                <a:solidFill>
                  <a:srgbClr val="4471C4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yapılacaktır.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Staj</a:t>
            </a:r>
            <a:r>
              <a:rPr spc="-50" dirty="0"/>
              <a:t> </a:t>
            </a:r>
            <a:r>
              <a:rPr dirty="0"/>
              <a:t>Esnasında</a:t>
            </a:r>
            <a:r>
              <a:rPr spc="-120" dirty="0"/>
              <a:t> </a:t>
            </a:r>
            <a:r>
              <a:rPr spc="-25" dirty="0"/>
              <a:t>Yapılması</a:t>
            </a:r>
            <a:r>
              <a:rPr spc="-60" dirty="0"/>
              <a:t> </a:t>
            </a:r>
            <a:r>
              <a:rPr dirty="0"/>
              <a:t>Gereken</a:t>
            </a:r>
            <a:r>
              <a:rPr spc="-40" dirty="0"/>
              <a:t> </a:t>
            </a:r>
            <a:r>
              <a:rPr spc="-10" dirty="0"/>
              <a:t>İşlemler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FA4CC-07DE-1AAD-189D-F4BED7E409C3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2F45D4FB-CCE1-BA41-A368-727012136DC6}" type="datetime1">
              <a:rPr lang="tr-TR" smtClean="0"/>
              <a:t>8.05.2025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3509D0-C995-E960-4859-39732C9CE759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TR" smtClean="0"/>
              <a:t>21</a:t>
            </a:fld>
            <a:endParaRPr lang="en-T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194547" y="2184082"/>
            <a:ext cx="114300" cy="506095"/>
          </a:xfrm>
          <a:custGeom>
            <a:avLst/>
            <a:gdLst/>
            <a:ahLst/>
            <a:cxnLst/>
            <a:rect l="l" t="t" r="r" b="b"/>
            <a:pathLst>
              <a:path w="114300" h="506094">
                <a:moveTo>
                  <a:pt x="114300" y="0"/>
                </a:moveTo>
                <a:lnTo>
                  <a:pt x="0" y="0"/>
                </a:lnTo>
                <a:lnTo>
                  <a:pt x="0" y="505968"/>
                </a:lnTo>
                <a:lnTo>
                  <a:pt x="114300" y="505968"/>
                </a:lnTo>
                <a:lnTo>
                  <a:pt x="11430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602739" y="1386522"/>
            <a:ext cx="8985885" cy="2768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Staj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defterleri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“el</a:t>
            </a:r>
            <a:r>
              <a:rPr sz="24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yazısı”</a:t>
            </a:r>
            <a:r>
              <a:rPr sz="2400" b="1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ile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doldurulmalıdır.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80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b="1" dirty="0">
                <a:solidFill>
                  <a:srgbClr val="00AF50"/>
                </a:solidFill>
                <a:latin typeface="Times New Roman"/>
                <a:cs typeface="Times New Roman"/>
              </a:rPr>
              <a:t>Bilgisayarla</a:t>
            </a:r>
            <a:r>
              <a:rPr sz="2400" b="1" spc="-5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AF50"/>
                </a:solidFill>
                <a:latin typeface="Times New Roman"/>
                <a:cs typeface="Times New Roman"/>
              </a:rPr>
              <a:t>yazılan</a:t>
            </a:r>
            <a:r>
              <a:rPr sz="2400" b="1" spc="-1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defterler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kabul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edilmemektedir.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95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Staj</a:t>
            </a:r>
            <a:r>
              <a:rPr sz="2400" spc="2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defterleri</a:t>
            </a:r>
            <a:r>
              <a:rPr sz="2400" spc="270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EC7C30"/>
                </a:solidFill>
                <a:latin typeface="Times New Roman"/>
                <a:cs typeface="Times New Roman"/>
              </a:rPr>
              <a:t>PDF</a:t>
            </a:r>
            <a:r>
              <a:rPr sz="2400" b="1" spc="185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EC7C30"/>
                </a:solidFill>
                <a:latin typeface="Times New Roman"/>
                <a:cs typeface="Times New Roman"/>
              </a:rPr>
              <a:t>formatında</a:t>
            </a:r>
            <a:r>
              <a:rPr sz="2400" b="1" spc="270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EC7C30"/>
                </a:solidFill>
                <a:latin typeface="Times New Roman"/>
                <a:cs typeface="Times New Roman"/>
              </a:rPr>
              <a:t>staj</a:t>
            </a:r>
            <a:r>
              <a:rPr sz="2400" b="1" spc="265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EC7C30"/>
                </a:solidFill>
                <a:latin typeface="Times New Roman"/>
                <a:cs typeface="Times New Roman"/>
              </a:rPr>
              <a:t>sicil</a:t>
            </a:r>
            <a:r>
              <a:rPr sz="2400" b="1" spc="275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EC7C30"/>
                </a:solidFill>
                <a:latin typeface="Times New Roman"/>
                <a:cs typeface="Times New Roman"/>
              </a:rPr>
              <a:t>fişi</a:t>
            </a:r>
            <a:r>
              <a:rPr sz="2400" b="1" spc="260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EC7C30"/>
                </a:solidFill>
                <a:latin typeface="Times New Roman"/>
                <a:cs typeface="Times New Roman"/>
              </a:rPr>
              <a:t>ile</a:t>
            </a:r>
            <a:r>
              <a:rPr sz="2400" b="1" spc="270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EC7C30"/>
                </a:solidFill>
                <a:latin typeface="Times New Roman"/>
                <a:cs typeface="Times New Roman"/>
              </a:rPr>
              <a:t>tek</a:t>
            </a:r>
            <a:r>
              <a:rPr sz="2400" b="1" spc="275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EC7C30"/>
                </a:solidFill>
                <a:latin typeface="Times New Roman"/>
                <a:cs typeface="Times New Roman"/>
              </a:rPr>
              <a:t>bir</a:t>
            </a:r>
            <a:r>
              <a:rPr sz="2400" b="1" spc="210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EC7C30"/>
                </a:solidFill>
                <a:latin typeface="Times New Roman"/>
                <a:cs typeface="Times New Roman"/>
              </a:rPr>
              <a:t>dosya</a:t>
            </a:r>
            <a:r>
              <a:rPr sz="2400" b="1" spc="270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EC7C30"/>
                </a:solidFill>
                <a:latin typeface="Times New Roman"/>
                <a:cs typeface="Times New Roman"/>
              </a:rPr>
              <a:t>olarak </a:t>
            </a:r>
            <a:r>
              <a:rPr sz="2400" dirty="0">
                <a:latin typeface="Times New Roman"/>
                <a:cs typeface="Times New Roman"/>
              </a:rPr>
              <a:t>yapılmalıdır.</a:t>
            </a:r>
            <a:r>
              <a:rPr sz="2400" spc="240" dirty="0">
                <a:latin typeface="Times New Roman"/>
                <a:cs typeface="Times New Roman"/>
              </a:rPr>
              <a:t>  </a:t>
            </a:r>
            <a:r>
              <a:rPr sz="2400" b="1" dirty="0">
                <a:solidFill>
                  <a:srgbClr val="EC7C30"/>
                </a:solidFill>
                <a:latin typeface="Times New Roman"/>
                <a:cs typeface="Times New Roman"/>
              </a:rPr>
              <a:t>Aksi</a:t>
            </a:r>
            <a:r>
              <a:rPr sz="2400" b="1" spc="254" dirty="0">
                <a:solidFill>
                  <a:srgbClr val="EC7C30"/>
                </a:solidFill>
                <a:latin typeface="Times New Roman"/>
                <a:cs typeface="Times New Roman"/>
              </a:rPr>
              <a:t>  </a:t>
            </a:r>
            <a:r>
              <a:rPr sz="2400" b="1" dirty="0">
                <a:solidFill>
                  <a:srgbClr val="EC7C30"/>
                </a:solidFill>
                <a:latin typeface="Times New Roman"/>
                <a:cs typeface="Times New Roman"/>
              </a:rPr>
              <a:t>durumda</a:t>
            </a:r>
            <a:r>
              <a:rPr sz="2400" b="1" spc="250" dirty="0">
                <a:solidFill>
                  <a:srgbClr val="EC7C30"/>
                </a:solidFill>
                <a:latin typeface="Times New Roman"/>
                <a:cs typeface="Times New Roman"/>
              </a:rPr>
              <a:t>  </a:t>
            </a:r>
            <a:r>
              <a:rPr sz="2400" b="1" dirty="0">
                <a:solidFill>
                  <a:srgbClr val="EC7C30"/>
                </a:solidFill>
                <a:latin typeface="Times New Roman"/>
                <a:cs typeface="Times New Roman"/>
              </a:rPr>
              <a:t>olan</a:t>
            </a:r>
            <a:r>
              <a:rPr sz="2400" b="1" spc="250" dirty="0">
                <a:solidFill>
                  <a:srgbClr val="EC7C30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staj</a:t>
            </a:r>
            <a:r>
              <a:rPr sz="2400" spc="24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defterleri</a:t>
            </a:r>
            <a:r>
              <a:rPr sz="2400" spc="254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kesinlikle</a:t>
            </a:r>
            <a:r>
              <a:rPr sz="2400" spc="245" dirty="0">
                <a:latin typeface="Times New Roman"/>
                <a:cs typeface="Times New Roman"/>
              </a:rPr>
              <a:t>  </a:t>
            </a:r>
            <a:r>
              <a:rPr sz="2400" b="1" spc="-10" dirty="0">
                <a:solidFill>
                  <a:srgbClr val="EC7C30"/>
                </a:solidFill>
                <a:latin typeface="Times New Roman"/>
                <a:cs typeface="Times New Roman"/>
              </a:rPr>
              <a:t>kabul edilmeyecektir.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Staj</a:t>
            </a:r>
            <a:r>
              <a:rPr spc="-50" dirty="0"/>
              <a:t> </a:t>
            </a:r>
            <a:r>
              <a:rPr dirty="0"/>
              <a:t>Esnasında</a:t>
            </a:r>
            <a:r>
              <a:rPr spc="-120" dirty="0"/>
              <a:t> </a:t>
            </a:r>
            <a:r>
              <a:rPr spc="-25" dirty="0"/>
              <a:t>Yapılması</a:t>
            </a:r>
            <a:r>
              <a:rPr spc="-60" dirty="0"/>
              <a:t> </a:t>
            </a:r>
            <a:r>
              <a:rPr dirty="0"/>
              <a:t>Gereken</a:t>
            </a:r>
            <a:r>
              <a:rPr spc="-40" dirty="0"/>
              <a:t> </a:t>
            </a:r>
            <a:r>
              <a:rPr spc="-10" dirty="0"/>
              <a:t>İşlemler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8384BC-F143-6B4A-9152-0B9AD02F1B61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7B8F2DD5-B2A0-8F43-8974-365AE3511972}" type="datetime1">
              <a:rPr lang="tr-TR" smtClean="0"/>
              <a:t>8.05.2025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2C133-6E90-3BAD-D45A-AC3D95D634B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TR" smtClean="0"/>
              <a:t>22</a:t>
            </a:fld>
            <a:endParaRPr lang="en-T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xfrm>
            <a:off x="1602739" y="1386522"/>
            <a:ext cx="8987155" cy="37446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">
              <a:lnSpc>
                <a:spcPct val="100000"/>
              </a:lnSpc>
              <a:spcBef>
                <a:spcPts val="100"/>
              </a:spcBef>
            </a:pP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Aynı</a:t>
            </a:r>
            <a:r>
              <a:rPr b="1" spc="1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işyerinde</a:t>
            </a:r>
            <a:r>
              <a:rPr b="1" spc="1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staj</a:t>
            </a:r>
            <a:r>
              <a:rPr b="1" spc="1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yapan</a:t>
            </a:r>
            <a:r>
              <a:rPr b="1" spc="1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öğrenciler</a:t>
            </a:r>
            <a:r>
              <a:rPr b="1" spc="8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/>
              <a:t>bu</a:t>
            </a:r>
            <a:r>
              <a:rPr spc="120" dirty="0"/>
              <a:t> </a:t>
            </a:r>
            <a:r>
              <a:rPr dirty="0"/>
              <a:t>durumu</a:t>
            </a:r>
            <a:r>
              <a:rPr spc="120" dirty="0"/>
              <a:t> </a:t>
            </a:r>
            <a:r>
              <a:rPr dirty="0"/>
              <a:t>defterlerinde</a:t>
            </a:r>
            <a:r>
              <a:rPr spc="120" dirty="0"/>
              <a:t> </a:t>
            </a:r>
            <a:r>
              <a:rPr spc="-10" dirty="0"/>
              <a:t>mutlaka </a:t>
            </a:r>
            <a:r>
              <a:rPr dirty="0"/>
              <a:t>belirtmeleri</a:t>
            </a:r>
            <a:r>
              <a:rPr spc="-45" dirty="0"/>
              <a:t> </a:t>
            </a:r>
            <a:r>
              <a:rPr spc="-10" dirty="0"/>
              <a:t>gerekmektedir.</a:t>
            </a: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pc="-10" dirty="0"/>
          </a:p>
          <a:p>
            <a:pPr marL="12700" marR="6985">
              <a:lnSpc>
                <a:spcPct val="100000"/>
              </a:lnSpc>
              <a:tabLst>
                <a:tab pos="2101850" algn="l"/>
              </a:tabLst>
            </a:pPr>
            <a:r>
              <a:rPr dirty="0"/>
              <a:t>Aynı</a:t>
            </a:r>
            <a:r>
              <a:rPr spc="150" dirty="0"/>
              <a:t> </a:t>
            </a:r>
            <a:r>
              <a:rPr dirty="0"/>
              <a:t>işyerinde</a:t>
            </a:r>
            <a:r>
              <a:rPr spc="150" dirty="0"/>
              <a:t> </a:t>
            </a:r>
            <a:r>
              <a:rPr dirty="0"/>
              <a:t>staj</a:t>
            </a:r>
            <a:r>
              <a:rPr spc="150" dirty="0"/>
              <a:t> </a:t>
            </a:r>
            <a:r>
              <a:rPr dirty="0"/>
              <a:t>yapan</a:t>
            </a:r>
            <a:r>
              <a:rPr spc="150" dirty="0"/>
              <a:t> </a:t>
            </a:r>
            <a:r>
              <a:rPr dirty="0"/>
              <a:t>öğrencilerin,</a:t>
            </a:r>
            <a:r>
              <a:rPr spc="150" dirty="0"/>
              <a:t> </a:t>
            </a:r>
            <a:r>
              <a:rPr dirty="0"/>
              <a:t>staj</a:t>
            </a:r>
            <a:r>
              <a:rPr spc="150" dirty="0"/>
              <a:t> </a:t>
            </a:r>
            <a:r>
              <a:rPr dirty="0"/>
              <a:t>defterlerinin</a:t>
            </a:r>
            <a:r>
              <a:rPr spc="150" dirty="0"/>
              <a:t> </a:t>
            </a:r>
            <a:r>
              <a:rPr b="1" dirty="0">
                <a:solidFill>
                  <a:srgbClr val="6FAC46"/>
                </a:solidFill>
                <a:latin typeface="Times New Roman"/>
                <a:cs typeface="Times New Roman"/>
              </a:rPr>
              <a:t>aynı</a:t>
            </a:r>
            <a:r>
              <a:rPr b="1" spc="140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b="1" spc="-10" dirty="0">
                <a:solidFill>
                  <a:srgbClr val="6FAC46"/>
                </a:solidFill>
                <a:latin typeface="Times New Roman"/>
                <a:cs typeface="Times New Roman"/>
              </a:rPr>
              <a:t>olmaması gerekmektedir.</a:t>
            </a:r>
            <a:r>
              <a:rPr b="1" dirty="0">
                <a:solidFill>
                  <a:srgbClr val="6FAC46"/>
                </a:solidFill>
                <a:latin typeface="Times New Roman"/>
                <a:cs typeface="Times New Roman"/>
              </a:rPr>
              <a:t>	</a:t>
            </a:r>
            <a:r>
              <a:rPr dirty="0"/>
              <a:t>Aksi</a:t>
            </a:r>
            <a:r>
              <a:rPr spc="-25" dirty="0"/>
              <a:t> </a:t>
            </a:r>
            <a:r>
              <a:rPr dirty="0"/>
              <a:t>takdirde,</a:t>
            </a:r>
            <a:r>
              <a:rPr spc="-60" dirty="0"/>
              <a:t> </a:t>
            </a:r>
            <a:r>
              <a:rPr dirty="0"/>
              <a:t>stajları</a:t>
            </a:r>
            <a:r>
              <a:rPr spc="-65" dirty="0"/>
              <a:t> </a:t>
            </a:r>
            <a:r>
              <a:rPr b="1" dirty="0">
                <a:solidFill>
                  <a:srgbClr val="4471C4"/>
                </a:solidFill>
                <a:latin typeface="Times New Roman"/>
                <a:cs typeface="Times New Roman"/>
              </a:rPr>
              <a:t>kabul</a:t>
            </a:r>
            <a:r>
              <a:rPr b="1" spc="-20" dirty="0">
                <a:solidFill>
                  <a:srgbClr val="4471C4"/>
                </a:solidFill>
                <a:latin typeface="Times New Roman"/>
                <a:cs typeface="Times New Roman"/>
              </a:rPr>
              <a:t> </a:t>
            </a:r>
            <a:r>
              <a:rPr b="1" spc="-10" dirty="0">
                <a:solidFill>
                  <a:srgbClr val="4471C4"/>
                </a:solidFill>
                <a:latin typeface="Times New Roman"/>
                <a:cs typeface="Times New Roman"/>
              </a:rPr>
              <a:t>edilmez.</a:t>
            </a: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b="1" spc="-10" dirty="0">
              <a:solidFill>
                <a:srgbClr val="4471C4"/>
              </a:solidFill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/>
              <a:t>Hiçbir</a:t>
            </a:r>
            <a:r>
              <a:rPr spc="-45" dirty="0"/>
              <a:t> </a:t>
            </a:r>
            <a:r>
              <a:rPr dirty="0"/>
              <a:t>surette</a:t>
            </a:r>
            <a:r>
              <a:rPr spc="-45" dirty="0"/>
              <a:t> </a:t>
            </a:r>
            <a:r>
              <a:rPr b="1" dirty="0">
                <a:solidFill>
                  <a:srgbClr val="EC7C30"/>
                </a:solidFill>
                <a:latin typeface="Times New Roman"/>
                <a:cs typeface="Times New Roman"/>
              </a:rPr>
              <a:t>Pazar</a:t>
            </a:r>
            <a:r>
              <a:rPr b="1" spc="-10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dirty="0"/>
              <a:t>günleri</a:t>
            </a:r>
            <a:r>
              <a:rPr spc="-60" dirty="0"/>
              <a:t> </a:t>
            </a:r>
            <a:r>
              <a:rPr dirty="0"/>
              <a:t>ile</a:t>
            </a:r>
            <a:r>
              <a:rPr spc="-45" dirty="0"/>
              <a:t> </a:t>
            </a:r>
            <a:r>
              <a:rPr b="1" dirty="0">
                <a:solidFill>
                  <a:srgbClr val="EC7C30"/>
                </a:solidFill>
                <a:latin typeface="Times New Roman"/>
                <a:cs typeface="Times New Roman"/>
              </a:rPr>
              <a:t>Resmi</a:t>
            </a:r>
            <a:r>
              <a:rPr b="1" spc="-65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b="1" spc="-25" dirty="0">
                <a:solidFill>
                  <a:srgbClr val="EC7C30"/>
                </a:solidFill>
                <a:latin typeface="Times New Roman"/>
                <a:cs typeface="Times New Roman"/>
              </a:rPr>
              <a:t>Tatil</a:t>
            </a:r>
            <a:r>
              <a:rPr b="1" spc="-40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dirty="0"/>
              <a:t>günlerinde</a:t>
            </a:r>
            <a:r>
              <a:rPr spc="-60" dirty="0"/>
              <a:t> </a:t>
            </a:r>
            <a:r>
              <a:rPr dirty="0"/>
              <a:t>staj</a:t>
            </a:r>
            <a:r>
              <a:rPr spc="-45" dirty="0"/>
              <a:t> </a:t>
            </a:r>
            <a:r>
              <a:rPr spc="-10" dirty="0"/>
              <a:t>yapılamaz.</a:t>
            </a: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pc="-10" dirty="0"/>
          </a:p>
          <a:p>
            <a:pPr marL="12700" marR="5080">
              <a:lnSpc>
                <a:spcPct val="100000"/>
              </a:lnSpc>
              <a:tabLst>
                <a:tab pos="757555" algn="l"/>
                <a:tab pos="1853564" algn="l"/>
                <a:tab pos="2895600" algn="l"/>
                <a:tab pos="3918585" algn="l"/>
                <a:tab pos="4368165" algn="l"/>
                <a:tab pos="5544185" algn="l"/>
                <a:tab pos="6111240" algn="l"/>
                <a:tab pos="7875905" algn="l"/>
              </a:tabLst>
            </a:pPr>
            <a:r>
              <a:rPr b="1" spc="-20" dirty="0">
                <a:solidFill>
                  <a:srgbClr val="6F2F9F"/>
                </a:solidFill>
                <a:latin typeface="Times New Roman"/>
                <a:cs typeface="Times New Roman"/>
              </a:rPr>
              <a:t>Yurt</a:t>
            </a:r>
            <a:r>
              <a:rPr b="1" dirty="0">
                <a:solidFill>
                  <a:srgbClr val="6F2F9F"/>
                </a:solidFill>
                <a:latin typeface="Times New Roman"/>
                <a:cs typeface="Times New Roman"/>
              </a:rPr>
              <a:t>	</a:t>
            </a:r>
            <a:r>
              <a:rPr b="1" spc="-10" dirty="0">
                <a:solidFill>
                  <a:srgbClr val="6F2F9F"/>
                </a:solidFill>
                <a:latin typeface="Times New Roman"/>
                <a:cs typeface="Times New Roman"/>
              </a:rPr>
              <a:t>dışında</a:t>
            </a:r>
            <a:r>
              <a:rPr b="1" dirty="0">
                <a:solidFill>
                  <a:srgbClr val="6F2F9F"/>
                </a:solidFill>
                <a:latin typeface="Times New Roman"/>
                <a:cs typeface="Times New Roman"/>
              </a:rPr>
              <a:t>	</a:t>
            </a:r>
            <a:r>
              <a:rPr spc="-10" dirty="0"/>
              <a:t>yapılan</a:t>
            </a:r>
            <a:r>
              <a:rPr dirty="0"/>
              <a:t>	</a:t>
            </a:r>
            <a:r>
              <a:rPr spc="-10" dirty="0"/>
              <a:t>stajlara</a:t>
            </a:r>
            <a:r>
              <a:rPr dirty="0"/>
              <a:t>	</a:t>
            </a:r>
            <a:r>
              <a:rPr spc="-25" dirty="0"/>
              <a:t>ait</a:t>
            </a:r>
            <a:r>
              <a:rPr dirty="0"/>
              <a:t>	</a:t>
            </a:r>
            <a:r>
              <a:rPr spc="-10" dirty="0"/>
              <a:t>defterler</a:t>
            </a:r>
            <a:r>
              <a:rPr dirty="0"/>
              <a:t>	</a:t>
            </a:r>
            <a:r>
              <a:rPr spc="-20" dirty="0"/>
              <a:t>staj</a:t>
            </a:r>
            <a:r>
              <a:rPr dirty="0"/>
              <a:t>	</a:t>
            </a:r>
            <a:r>
              <a:rPr spc="-10" dirty="0"/>
              <a:t>yönergesinde</a:t>
            </a:r>
            <a:r>
              <a:rPr dirty="0"/>
              <a:t>	</a:t>
            </a:r>
            <a:r>
              <a:rPr spc="-10" dirty="0"/>
              <a:t>belirtilen </a:t>
            </a:r>
            <a:r>
              <a:rPr dirty="0"/>
              <a:t>esaslara</a:t>
            </a:r>
            <a:r>
              <a:rPr spc="-60" dirty="0"/>
              <a:t> </a:t>
            </a:r>
            <a:r>
              <a:rPr dirty="0" err="1"/>
              <a:t>göre</a:t>
            </a:r>
            <a:r>
              <a:rPr spc="-20" dirty="0"/>
              <a:t> </a:t>
            </a:r>
            <a:r>
              <a:rPr spc="-10" dirty="0" err="1"/>
              <a:t>doldurulabilir</a:t>
            </a:r>
            <a:r>
              <a:rPr spc="-10" dirty="0"/>
              <a:t>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Staj</a:t>
            </a:r>
            <a:r>
              <a:rPr spc="-50" dirty="0"/>
              <a:t> </a:t>
            </a:r>
            <a:r>
              <a:rPr dirty="0"/>
              <a:t>Esnasında</a:t>
            </a:r>
            <a:r>
              <a:rPr spc="-120" dirty="0"/>
              <a:t> </a:t>
            </a:r>
            <a:r>
              <a:rPr spc="-25" dirty="0"/>
              <a:t>Yapılması</a:t>
            </a:r>
            <a:r>
              <a:rPr spc="-60" dirty="0"/>
              <a:t> </a:t>
            </a:r>
            <a:r>
              <a:rPr dirty="0"/>
              <a:t>Gereken</a:t>
            </a:r>
            <a:r>
              <a:rPr spc="-40" dirty="0"/>
              <a:t> </a:t>
            </a:r>
            <a:r>
              <a:rPr spc="-10" dirty="0"/>
              <a:t>İşlemler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E86FA4-AD49-A69A-2401-266621FC5AC6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4E74802B-7E4D-1646-86C3-A2876F75AE87}" type="datetime1">
              <a:rPr lang="tr-TR" smtClean="0"/>
              <a:t>8.05.2025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CA792D-A501-7B7C-E76B-0BC660BE80A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TR" smtClean="0"/>
              <a:t>23</a:t>
            </a:fld>
            <a:endParaRPr lang="en-T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10895" algn="l"/>
                <a:tab pos="2368550" algn="l"/>
                <a:tab pos="4300855" algn="l"/>
                <a:tab pos="5587365" algn="l"/>
                <a:tab pos="6908165" algn="l"/>
                <a:tab pos="8214359" algn="l"/>
              </a:tabLst>
            </a:pPr>
            <a:r>
              <a:rPr spc="-20" dirty="0"/>
              <a:t>Staj</a:t>
            </a:r>
            <a:r>
              <a:rPr dirty="0"/>
              <a:t>	</a:t>
            </a:r>
            <a:r>
              <a:rPr spc="-10" dirty="0"/>
              <a:t>defterinde</a:t>
            </a:r>
            <a:r>
              <a:rPr dirty="0"/>
              <a:t>	</a:t>
            </a:r>
            <a:r>
              <a:rPr spc="-10" dirty="0"/>
              <a:t>doldurulması</a:t>
            </a:r>
            <a:r>
              <a:rPr dirty="0"/>
              <a:t>	</a:t>
            </a:r>
            <a:r>
              <a:rPr spc="-10" dirty="0"/>
              <a:t>gereken</a:t>
            </a:r>
            <a:r>
              <a:rPr dirty="0"/>
              <a:t>	</a:t>
            </a:r>
            <a:r>
              <a:rPr spc="-10" dirty="0"/>
              <a:t>kısımlar</a:t>
            </a:r>
            <a:r>
              <a:rPr dirty="0"/>
              <a:t>	</a:t>
            </a:r>
            <a:r>
              <a:rPr spc="-10" dirty="0"/>
              <a:t>eksiksiz</a:t>
            </a:r>
            <a:r>
              <a:rPr dirty="0"/>
              <a:t>	</a:t>
            </a:r>
            <a:r>
              <a:rPr spc="-10" dirty="0"/>
              <a:t>olarak</a:t>
            </a:r>
          </a:p>
          <a:p>
            <a:pPr marL="12700">
              <a:lnSpc>
                <a:spcPct val="100000"/>
              </a:lnSpc>
            </a:pPr>
            <a:r>
              <a:rPr spc="-10" dirty="0"/>
              <a:t>doldurulmalıdır.</a:t>
            </a: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pc="-10" dirty="0"/>
          </a:p>
          <a:p>
            <a:pPr marL="12700" marR="5715">
              <a:lnSpc>
                <a:spcPct val="100000"/>
              </a:lnSpc>
              <a:tabLst>
                <a:tab pos="390525" algn="l"/>
                <a:tab pos="1325880" algn="l"/>
                <a:tab pos="2514600" algn="l"/>
                <a:tab pos="3615054" algn="l"/>
                <a:tab pos="4238625" algn="l"/>
                <a:tab pos="5283835" algn="l"/>
                <a:tab pos="6739255" algn="l"/>
                <a:tab pos="7355205" algn="l"/>
                <a:tab pos="8069580" algn="l"/>
                <a:tab pos="8498205" algn="l"/>
              </a:tabLst>
            </a:pPr>
            <a:r>
              <a:rPr spc="-25" dirty="0"/>
              <a:t>İç</a:t>
            </a:r>
            <a:r>
              <a:rPr dirty="0"/>
              <a:t>	</a:t>
            </a:r>
            <a:r>
              <a:rPr spc="-10" dirty="0"/>
              <a:t>Kapak</a:t>
            </a:r>
            <a:r>
              <a:rPr dirty="0"/>
              <a:t>	</a:t>
            </a:r>
            <a:r>
              <a:rPr spc="-10" dirty="0"/>
              <a:t>üzerinde</a:t>
            </a:r>
            <a:r>
              <a:rPr dirty="0"/>
              <a:t>	</a:t>
            </a:r>
            <a:r>
              <a:rPr b="1" spc="-10" dirty="0">
                <a:solidFill>
                  <a:srgbClr val="6FAC46"/>
                </a:solidFill>
                <a:latin typeface="Times New Roman"/>
                <a:cs typeface="Times New Roman"/>
              </a:rPr>
              <a:t>öğrenci</a:t>
            </a:r>
            <a:r>
              <a:rPr b="1" dirty="0">
                <a:solidFill>
                  <a:srgbClr val="6FAC46"/>
                </a:solidFill>
                <a:latin typeface="Times New Roman"/>
                <a:cs typeface="Times New Roman"/>
              </a:rPr>
              <a:t>	</a:t>
            </a:r>
            <a:r>
              <a:rPr b="1" spc="-20" dirty="0">
                <a:solidFill>
                  <a:srgbClr val="6FAC46"/>
                </a:solidFill>
                <a:latin typeface="Times New Roman"/>
                <a:cs typeface="Times New Roman"/>
              </a:rPr>
              <a:t>adı,</a:t>
            </a:r>
            <a:r>
              <a:rPr b="1" dirty="0">
                <a:solidFill>
                  <a:srgbClr val="6FAC46"/>
                </a:solidFill>
                <a:latin typeface="Times New Roman"/>
                <a:cs typeface="Times New Roman"/>
              </a:rPr>
              <a:t>	</a:t>
            </a:r>
            <a:r>
              <a:rPr b="1" spc="-10" dirty="0">
                <a:solidFill>
                  <a:srgbClr val="6FAC46"/>
                </a:solidFill>
                <a:latin typeface="Times New Roman"/>
                <a:cs typeface="Times New Roman"/>
              </a:rPr>
              <a:t>soyadı,</a:t>
            </a:r>
            <a:r>
              <a:rPr b="1" dirty="0">
                <a:solidFill>
                  <a:srgbClr val="6FAC46"/>
                </a:solidFill>
                <a:latin typeface="Times New Roman"/>
                <a:cs typeface="Times New Roman"/>
              </a:rPr>
              <a:t>	</a:t>
            </a:r>
            <a:r>
              <a:rPr b="1" spc="-10" dirty="0">
                <a:solidFill>
                  <a:srgbClr val="6FAC46"/>
                </a:solidFill>
                <a:latin typeface="Times New Roman"/>
                <a:cs typeface="Times New Roman"/>
              </a:rPr>
              <a:t>numarası,</a:t>
            </a:r>
            <a:r>
              <a:rPr b="1" dirty="0">
                <a:solidFill>
                  <a:srgbClr val="6FAC46"/>
                </a:solidFill>
                <a:latin typeface="Times New Roman"/>
                <a:cs typeface="Times New Roman"/>
              </a:rPr>
              <a:t>	</a:t>
            </a:r>
            <a:r>
              <a:rPr b="1" spc="-20" dirty="0">
                <a:solidFill>
                  <a:srgbClr val="6FAC46"/>
                </a:solidFill>
                <a:latin typeface="Times New Roman"/>
                <a:cs typeface="Times New Roman"/>
              </a:rPr>
              <a:t>staj</a:t>
            </a:r>
            <a:r>
              <a:rPr b="1" dirty="0">
                <a:solidFill>
                  <a:srgbClr val="6FAC46"/>
                </a:solidFill>
                <a:latin typeface="Times New Roman"/>
                <a:cs typeface="Times New Roman"/>
              </a:rPr>
              <a:t>	</a:t>
            </a:r>
            <a:r>
              <a:rPr b="1" spc="-20" dirty="0">
                <a:solidFill>
                  <a:srgbClr val="6FAC46"/>
                </a:solidFill>
                <a:latin typeface="Times New Roman"/>
                <a:cs typeface="Times New Roman"/>
              </a:rPr>
              <a:t>türü</a:t>
            </a:r>
            <a:r>
              <a:rPr b="1" dirty="0">
                <a:solidFill>
                  <a:srgbClr val="6FAC46"/>
                </a:solidFill>
                <a:latin typeface="Times New Roman"/>
                <a:cs typeface="Times New Roman"/>
              </a:rPr>
              <a:t>	</a:t>
            </a:r>
            <a:r>
              <a:rPr b="1" spc="-25" dirty="0">
                <a:solidFill>
                  <a:srgbClr val="6FAC46"/>
                </a:solidFill>
                <a:latin typeface="Times New Roman"/>
                <a:cs typeface="Times New Roman"/>
              </a:rPr>
              <a:t>ve</a:t>
            </a:r>
            <a:r>
              <a:rPr b="1" dirty="0">
                <a:solidFill>
                  <a:srgbClr val="6FAC46"/>
                </a:solidFill>
                <a:latin typeface="Times New Roman"/>
                <a:cs typeface="Times New Roman"/>
              </a:rPr>
              <a:t>	</a:t>
            </a:r>
            <a:r>
              <a:rPr b="1" spc="-20" dirty="0">
                <a:solidFill>
                  <a:srgbClr val="6FAC46"/>
                </a:solidFill>
                <a:latin typeface="Times New Roman"/>
                <a:cs typeface="Times New Roman"/>
              </a:rPr>
              <a:t>staj </a:t>
            </a:r>
            <a:r>
              <a:rPr b="1" dirty="0">
                <a:solidFill>
                  <a:srgbClr val="6FAC46"/>
                </a:solidFill>
                <a:latin typeface="Times New Roman"/>
                <a:cs typeface="Times New Roman"/>
              </a:rPr>
              <a:t>tarihleri</a:t>
            </a:r>
            <a:r>
              <a:rPr b="1" spc="-60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dirty="0"/>
              <a:t>mutlaka</a:t>
            </a:r>
            <a:r>
              <a:rPr spc="-25" dirty="0"/>
              <a:t> </a:t>
            </a:r>
            <a:r>
              <a:rPr spc="-10" dirty="0"/>
              <a:t>belirtilmelidir.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Staj</a:t>
            </a:r>
            <a:r>
              <a:rPr spc="-50" dirty="0"/>
              <a:t> </a:t>
            </a:r>
            <a:r>
              <a:rPr dirty="0"/>
              <a:t>Esnasında</a:t>
            </a:r>
            <a:r>
              <a:rPr spc="-120" dirty="0"/>
              <a:t> </a:t>
            </a:r>
            <a:r>
              <a:rPr spc="-25" dirty="0"/>
              <a:t>Yapılması</a:t>
            </a:r>
            <a:r>
              <a:rPr spc="-60" dirty="0"/>
              <a:t> </a:t>
            </a:r>
            <a:r>
              <a:rPr dirty="0"/>
              <a:t>Gereken</a:t>
            </a:r>
            <a:r>
              <a:rPr spc="-40" dirty="0"/>
              <a:t> </a:t>
            </a:r>
            <a:r>
              <a:rPr spc="-10" dirty="0"/>
              <a:t>İşlemler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347D77-0FD4-9156-7CD8-5BEF2269189C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28234E6D-1DF6-704F-8787-258FF3F0970F}" type="datetime1">
              <a:rPr lang="tr-TR" smtClean="0"/>
              <a:t>8.05.2025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14B1C3-DDB9-E277-43C0-2E40AB87660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TR" smtClean="0"/>
              <a:t>24</a:t>
            </a:fld>
            <a:endParaRPr lang="en-T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2739" y="1386522"/>
            <a:ext cx="8986520" cy="3683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4471C4"/>
                </a:solidFill>
                <a:latin typeface="Times New Roman"/>
                <a:cs typeface="Times New Roman"/>
              </a:rPr>
              <a:t>Öğrenci</a:t>
            </a:r>
            <a:r>
              <a:rPr sz="2400" b="1" spc="160" dirty="0">
                <a:solidFill>
                  <a:srgbClr val="4471C4"/>
                </a:solidFill>
                <a:latin typeface="Times New Roman"/>
                <a:cs typeface="Times New Roman"/>
              </a:rPr>
              <a:t>  </a:t>
            </a:r>
            <a:r>
              <a:rPr sz="2400" b="1" dirty="0">
                <a:solidFill>
                  <a:srgbClr val="4471C4"/>
                </a:solidFill>
                <a:latin typeface="Times New Roman"/>
                <a:cs typeface="Times New Roman"/>
              </a:rPr>
              <a:t>bilgileri,</a:t>
            </a:r>
            <a:r>
              <a:rPr sz="2400" b="1" spc="155" dirty="0">
                <a:solidFill>
                  <a:srgbClr val="4471C4"/>
                </a:solidFill>
                <a:latin typeface="Times New Roman"/>
                <a:cs typeface="Times New Roman"/>
              </a:rPr>
              <a:t>  </a:t>
            </a:r>
            <a:r>
              <a:rPr sz="2400" b="1" dirty="0">
                <a:solidFill>
                  <a:srgbClr val="4471C4"/>
                </a:solidFill>
                <a:latin typeface="Times New Roman"/>
                <a:cs typeface="Times New Roman"/>
              </a:rPr>
              <a:t>staj</a:t>
            </a:r>
            <a:r>
              <a:rPr sz="2400" b="1" spc="155" dirty="0">
                <a:solidFill>
                  <a:srgbClr val="4471C4"/>
                </a:solidFill>
                <a:latin typeface="Times New Roman"/>
                <a:cs typeface="Times New Roman"/>
              </a:rPr>
              <a:t>  </a:t>
            </a:r>
            <a:r>
              <a:rPr sz="2400" b="1" dirty="0">
                <a:solidFill>
                  <a:srgbClr val="4471C4"/>
                </a:solidFill>
                <a:latin typeface="Times New Roman"/>
                <a:cs typeface="Times New Roman"/>
              </a:rPr>
              <a:t>türü,</a:t>
            </a:r>
            <a:r>
              <a:rPr sz="2400" b="1" spc="155" dirty="0">
                <a:solidFill>
                  <a:srgbClr val="4471C4"/>
                </a:solidFill>
                <a:latin typeface="Times New Roman"/>
                <a:cs typeface="Times New Roman"/>
              </a:rPr>
              <a:t>  </a:t>
            </a:r>
            <a:r>
              <a:rPr sz="2400" b="1" dirty="0">
                <a:solidFill>
                  <a:srgbClr val="4471C4"/>
                </a:solidFill>
                <a:latin typeface="Times New Roman"/>
                <a:cs typeface="Times New Roman"/>
              </a:rPr>
              <a:t>işyerinin</a:t>
            </a:r>
            <a:r>
              <a:rPr sz="2400" b="1" spc="155" dirty="0">
                <a:solidFill>
                  <a:srgbClr val="4471C4"/>
                </a:solidFill>
                <a:latin typeface="Times New Roman"/>
                <a:cs typeface="Times New Roman"/>
              </a:rPr>
              <a:t>  </a:t>
            </a:r>
            <a:r>
              <a:rPr sz="2400" b="1" dirty="0">
                <a:solidFill>
                  <a:srgbClr val="4471C4"/>
                </a:solidFill>
                <a:latin typeface="Times New Roman"/>
                <a:cs typeface="Times New Roman"/>
              </a:rPr>
              <a:t>bilgileri,</a:t>
            </a:r>
            <a:r>
              <a:rPr sz="2400" b="1" spc="155" dirty="0">
                <a:solidFill>
                  <a:srgbClr val="4471C4"/>
                </a:solidFill>
                <a:latin typeface="Times New Roman"/>
                <a:cs typeface="Times New Roman"/>
              </a:rPr>
              <a:t>  </a:t>
            </a:r>
            <a:r>
              <a:rPr sz="2400" b="1" dirty="0">
                <a:solidFill>
                  <a:srgbClr val="4471C4"/>
                </a:solidFill>
                <a:latin typeface="Times New Roman"/>
                <a:cs typeface="Times New Roman"/>
              </a:rPr>
              <a:t>imzası</a:t>
            </a:r>
            <a:r>
              <a:rPr sz="2400" b="1" spc="155" dirty="0">
                <a:solidFill>
                  <a:srgbClr val="4471C4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ve</a:t>
            </a:r>
            <a:r>
              <a:rPr sz="2400" spc="160" dirty="0">
                <a:latin typeface="Times New Roman"/>
                <a:cs typeface="Times New Roman"/>
              </a:rPr>
              <a:t>  </a:t>
            </a:r>
            <a:r>
              <a:rPr sz="2400" b="1" spc="-10" dirty="0">
                <a:solidFill>
                  <a:srgbClr val="4471C4"/>
                </a:solidFill>
                <a:latin typeface="Times New Roman"/>
                <a:cs typeface="Times New Roman"/>
              </a:rPr>
              <a:t>kaşesi</a:t>
            </a:r>
            <a:endParaRPr sz="24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mutlaka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bulunmalıdır.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195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Staj</a:t>
            </a:r>
            <a:r>
              <a:rPr sz="2400" spc="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defterlerinde</a:t>
            </a:r>
            <a:r>
              <a:rPr sz="2400" spc="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doldurulan</a:t>
            </a:r>
            <a:r>
              <a:rPr sz="2400" spc="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sayfaların</a:t>
            </a:r>
            <a:r>
              <a:rPr sz="2400" spc="1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alt</a:t>
            </a:r>
            <a:r>
              <a:rPr sz="2400" spc="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ve</a:t>
            </a:r>
            <a:r>
              <a:rPr sz="2400" spc="1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üst</a:t>
            </a:r>
            <a:r>
              <a:rPr sz="2400" spc="1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tarafındaki</a:t>
            </a:r>
            <a:r>
              <a:rPr sz="2400" spc="5" dirty="0">
                <a:latin typeface="Times New Roman"/>
                <a:cs typeface="Times New Roman"/>
              </a:rPr>
              <a:t>  </a:t>
            </a:r>
            <a:r>
              <a:rPr sz="2400" spc="-10" dirty="0">
                <a:latin typeface="Times New Roman"/>
                <a:cs typeface="Times New Roman"/>
              </a:rPr>
              <a:t>bilgiler</a:t>
            </a:r>
            <a:endParaRPr sz="24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400" b="1" dirty="0">
                <a:solidFill>
                  <a:srgbClr val="6FAC46"/>
                </a:solidFill>
                <a:latin typeface="Times New Roman"/>
                <a:cs typeface="Times New Roman"/>
              </a:rPr>
              <a:t>(yapılan</a:t>
            </a:r>
            <a:r>
              <a:rPr sz="2400" b="1" spc="-50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AC46"/>
                </a:solidFill>
                <a:latin typeface="Times New Roman"/>
                <a:cs typeface="Times New Roman"/>
              </a:rPr>
              <a:t>iş,</a:t>
            </a:r>
            <a:r>
              <a:rPr sz="2400" b="1" spc="-45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AC46"/>
                </a:solidFill>
                <a:latin typeface="Times New Roman"/>
                <a:cs typeface="Times New Roman"/>
              </a:rPr>
              <a:t>sayfa</a:t>
            </a:r>
            <a:r>
              <a:rPr sz="2400" b="1" spc="-35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AC46"/>
                </a:solidFill>
                <a:latin typeface="Times New Roman"/>
                <a:cs typeface="Times New Roman"/>
              </a:rPr>
              <a:t>no,</a:t>
            </a:r>
            <a:r>
              <a:rPr sz="2400" b="1" spc="-25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AC46"/>
                </a:solidFill>
                <a:latin typeface="Times New Roman"/>
                <a:cs typeface="Times New Roman"/>
              </a:rPr>
              <a:t>tarih,</a:t>
            </a:r>
            <a:r>
              <a:rPr sz="2400" b="1" spc="-55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AC46"/>
                </a:solidFill>
                <a:latin typeface="Times New Roman"/>
                <a:cs typeface="Times New Roman"/>
              </a:rPr>
              <a:t>imza</a:t>
            </a:r>
            <a:r>
              <a:rPr sz="2400" b="1" spc="-25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AC46"/>
                </a:solidFill>
                <a:latin typeface="Times New Roman"/>
                <a:cs typeface="Times New Roman"/>
              </a:rPr>
              <a:t>vb.)</a:t>
            </a:r>
            <a:r>
              <a:rPr sz="2400" b="1" spc="-30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mutlaka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doldurulmalıdır.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925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Staj</a:t>
            </a:r>
            <a:r>
              <a:rPr sz="2400" spc="17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defterinin</a:t>
            </a:r>
            <a:r>
              <a:rPr sz="2400" spc="16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her</a:t>
            </a:r>
            <a:r>
              <a:rPr sz="2400" spc="17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sayfasının</a:t>
            </a:r>
            <a:r>
              <a:rPr sz="2400" spc="16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işletmedeki</a:t>
            </a:r>
            <a:r>
              <a:rPr sz="2400" spc="170" dirty="0"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6FAC46"/>
                </a:solidFill>
                <a:latin typeface="Times New Roman"/>
                <a:cs typeface="Times New Roman"/>
              </a:rPr>
              <a:t>staj</a:t>
            </a:r>
            <a:r>
              <a:rPr sz="2400" spc="170" dirty="0">
                <a:solidFill>
                  <a:srgbClr val="6FAC46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6FAC46"/>
                </a:solidFill>
                <a:latin typeface="Times New Roman"/>
                <a:cs typeface="Times New Roman"/>
              </a:rPr>
              <a:t>sorumlusu</a:t>
            </a:r>
            <a:r>
              <a:rPr sz="2400" spc="175" dirty="0">
                <a:solidFill>
                  <a:srgbClr val="6FAC46"/>
                </a:solidFill>
                <a:latin typeface="Times New Roman"/>
                <a:cs typeface="Times New Roman"/>
              </a:rPr>
              <a:t>  </a:t>
            </a:r>
            <a:r>
              <a:rPr sz="2400" spc="-10" dirty="0">
                <a:solidFill>
                  <a:srgbClr val="6FAC46"/>
                </a:solidFill>
                <a:latin typeface="Times New Roman"/>
                <a:cs typeface="Times New Roman"/>
              </a:rPr>
              <a:t>mühendis </a:t>
            </a:r>
            <a:r>
              <a:rPr sz="2400" dirty="0">
                <a:latin typeface="Times New Roman"/>
                <a:cs typeface="Times New Roman"/>
              </a:rPr>
              <a:t>tarafından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imzalanmış olması,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ilk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ve</a:t>
            </a:r>
            <a:r>
              <a:rPr sz="2400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son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sayfaların</a:t>
            </a:r>
            <a:r>
              <a:rPr sz="2400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ise</a:t>
            </a:r>
            <a:r>
              <a:rPr sz="2400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onaylı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ve </a:t>
            </a:r>
            <a:r>
              <a:rPr sz="2400" spc="-10" dirty="0">
                <a:solidFill>
                  <a:srgbClr val="FF0000"/>
                </a:solidFill>
                <a:latin typeface="Times New Roman"/>
                <a:cs typeface="Times New Roman"/>
              </a:rPr>
              <a:t>mühürlü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olması</a:t>
            </a:r>
            <a:r>
              <a:rPr sz="2400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Times New Roman"/>
                <a:cs typeface="Times New Roman"/>
              </a:rPr>
              <a:t>gerekmektedir.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Staj</a:t>
            </a:r>
            <a:r>
              <a:rPr spc="-50" dirty="0"/>
              <a:t> </a:t>
            </a:r>
            <a:r>
              <a:rPr dirty="0"/>
              <a:t>Esnasında</a:t>
            </a:r>
            <a:r>
              <a:rPr spc="-120" dirty="0"/>
              <a:t> </a:t>
            </a:r>
            <a:r>
              <a:rPr spc="-25" dirty="0"/>
              <a:t>Yapılması</a:t>
            </a:r>
            <a:r>
              <a:rPr spc="-60" dirty="0"/>
              <a:t> </a:t>
            </a:r>
            <a:r>
              <a:rPr dirty="0"/>
              <a:t>Gereken</a:t>
            </a:r>
            <a:r>
              <a:rPr spc="-40" dirty="0"/>
              <a:t> </a:t>
            </a:r>
            <a:r>
              <a:rPr spc="-10" dirty="0"/>
              <a:t>İşlemler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882289-4222-F98A-F981-51F21CCD9105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367B89B0-0A37-9740-8604-C403162B074B}" type="datetime1">
              <a:rPr lang="tr-TR" smtClean="0"/>
              <a:t>8.05.2025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8992CE-DC4F-7CE3-81C6-A0EFE1841F5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TR" smtClean="0"/>
              <a:t>25</a:t>
            </a:fld>
            <a:endParaRPr lang="en-T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2739" y="1386522"/>
            <a:ext cx="8986520" cy="404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Stajdaki</a:t>
            </a:r>
            <a:r>
              <a:rPr sz="2400" spc="440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AC46"/>
                </a:solidFill>
                <a:latin typeface="Times New Roman"/>
                <a:cs typeface="Times New Roman"/>
              </a:rPr>
              <a:t>çizimler</a:t>
            </a:r>
            <a:r>
              <a:rPr sz="2400" b="1" spc="445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teknik</a:t>
            </a:r>
            <a:r>
              <a:rPr sz="2400" spc="4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resim</a:t>
            </a:r>
            <a:r>
              <a:rPr sz="2400" spc="43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kurallarına</a:t>
            </a:r>
            <a:r>
              <a:rPr sz="2400" spc="4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uygun,</a:t>
            </a:r>
            <a:r>
              <a:rPr sz="2400" spc="455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AC46"/>
                </a:solidFill>
                <a:latin typeface="Times New Roman"/>
                <a:cs typeface="Times New Roman"/>
              </a:rPr>
              <a:t>detaylı</a:t>
            </a:r>
            <a:r>
              <a:rPr sz="2400" b="1" spc="434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</a:t>
            </a:r>
            <a:r>
              <a:rPr sz="2400" spc="45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6FAC46"/>
                </a:solidFill>
                <a:latin typeface="Times New Roman"/>
                <a:cs typeface="Times New Roman"/>
              </a:rPr>
              <a:t>anlaşılır</a:t>
            </a:r>
            <a:endParaRPr sz="24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olarak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çizilmelidir.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Tüm</a:t>
            </a:r>
            <a:r>
              <a:rPr sz="2400" spc="85" dirty="0">
                <a:latin typeface="Times New Roman"/>
                <a:cs typeface="Times New Roman"/>
              </a:rPr>
              <a:t>  </a:t>
            </a:r>
            <a:r>
              <a:rPr sz="2400" b="1" dirty="0">
                <a:solidFill>
                  <a:srgbClr val="4471C4"/>
                </a:solidFill>
                <a:latin typeface="Times New Roman"/>
                <a:cs typeface="Times New Roman"/>
              </a:rPr>
              <a:t>fotoğraf,</a:t>
            </a:r>
            <a:r>
              <a:rPr sz="2400" b="1" spc="100" dirty="0">
                <a:solidFill>
                  <a:srgbClr val="4471C4"/>
                </a:solidFill>
                <a:latin typeface="Times New Roman"/>
                <a:cs typeface="Times New Roman"/>
              </a:rPr>
              <a:t>  </a:t>
            </a:r>
            <a:r>
              <a:rPr sz="2400" b="1" dirty="0">
                <a:solidFill>
                  <a:srgbClr val="4471C4"/>
                </a:solidFill>
                <a:latin typeface="Times New Roman"/>
                <a:cs typeface="Times New Roman"/>
              </a:rPr>
              <a:t>şekil,</a:t>
            </a:r>
            <a:r>
              <a:rPr sz="2400" b="1" spc="100" dirty="0">
                <a:solidFill>
                  <a:srgbClr val="4471C4"/>
                </a:solidFill>
                <a:latin typeface="Times New Roman"/>
                <a:cs typeface="Times New Roman"/>
              </a:rPr>
              <a:t>  </a:t>
            </a:r>
            <a:r>
              <a:rPr sz="2400" b="1" dirty="0">
                <a:solidFill>
                  <a:srgbClr val="4471C4"/>
                </a:solidFill>
                <a:latin typeface="Times New Roman"/>
                <a:cs typeface="Times New Roman"/>
              </a:rPr>
              <a:t>grafik</a:t>
            </a:r>
            <a:r>
              <a:rPr sz="2400" b="1" spc="100" dirty="0">
                <a:solidFill>
                  <a:srgbClr val="4471C4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ve</a:t>
            </a:r>
            <a:r>
              <a:rPr sz="2400" spc="100" dirty="0">
                <a:latin typeface="Times New Roman"/>
                <a:cs typeface="Times New Roman"/>
              </a:rPr>
              <a:t>  </a:t>
            </a:r>
            <a:r>
              <a:rPr sz="2400" b="1" dirty="0">
                <a:solidFill>
                  <a:srgbClr val="4471C4"/>
                </a:solidFill>
                <a:latin typeface="Times New Roman"/>
                <a:cs typeface="Times New Roman"/>
              </a:rPr>
              <a:t>çizelgeler</a:t>
            </a:r>
            <a:r>
              <a:rPr sz="2400" b="1" spc="100" dirty="0">
                <a:solidFill>
                  <a:srgbClr val="4471C4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numaralandırılmalı,</a:t>
            </a:r>
            <a:r>
              <a:rPr sz="2400" spc="100" dirty="0">
                <a:latin typeface="Times New Roman"/>
                <a:cs typeface="Times New Roman"/>
              </a:rPr>
              <a:t>  </a:t>
            </a:r>
            <a:r>
              <a:rPr sz="2400" spc="-20" dirty="0">
                <a:latin typeface="Times New Roman"/>
                <a:cs typeface="Times New Roman"/>
              </a:rPr>
              <a:t>konu </a:t>
            </a:r>
            <a:r>
              <a:rPr sz="2400" dirty="0">
                <a:latin typeface="Times New Roman"/>
                <a:cs typeface="Times New Roman"/>
              </a:rPr>
              <a:t>anlatımlarında</a:t>
            </a:r>
            <a:r>
              <a:rPr sz="2400" spc="270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bu</a:t>
            </a:r>
            <a:r>
              <a:rPr sz="2400" spc="280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numaralara</a:t>
            </a:r>
            <a:r>
              <a:rPr sz="2400" spc="275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gerekli</a:t>
            </a:r>
            <a:r>
              <a:rPr sz="2400" spc="285" dirty="0">
                <a:latin typeface="Times New Roman"/>
                <a:cs typeface="Times New Roman"/>
              </a:rPr>
              <a:t>   </a:t>
            </a:r>
            <a:r>
              <a:rPr sz="2400" b="1" dirty="0">
                <a:solidFill>
                  <a:srgbClr val="4471C4"/>
                </a:solidFill>
                <a:latin typeface="Times New Roman"/>
                <a:cs typeface="Times New Roman"/>
              </a:rPr>
              <a:t>atıflar</a:t>
            </a:r>
            <a:r>
              <a:rPr sz="2400" b="1" spc="280" dirty="0">
                <a:solidFill>
                  <a:srgbClr val="4471C4"/>
                </a:solidFill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ve</a:t>
            </a:r>
            <a:r>
              <a:rPr sz="2400" spc="280" dirty="0">
                <a:latin typeface="Times New Roman"/>
                <a:cs typeface="Times New Roman"/>
              </a:rPr>
              <a:t>   </a:t>
            </a:r>
            <a:r>
              <a:rPr sz="2400" b="1" spc="-10" dirty="0">
                <a:solidFill>
                  <a:srgbClr val="4471C4"/>
                </a:solidFill>
                <a:latin typeface="Times New Roman"/>
                <a:cs typeface="Times New Roman"/>
              </a:rPr>
              <a:t>açıklamalar </a:t>
            </a:r>
            <a:r>
              <a:rPr sz="2400" spc="-10" dirty="0">
                <a:latin typeface="Times New Roman"/>
                <a:cs typeface="Times New Roman"/>
              </a:rPr>
              <a:t>yapılmalıdır.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Staj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defterinde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EC7C30"/>
                </a:solidFill>
                <a:latin typeface="Times New Roman"/>
                <a:cs typeface="Times New Roman"/>
              </a:rPr>
              <a:t>ilk</a:t>
            </a:r>
            <a:r>
              <a:rPr sz="2400" b="1" spc="10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EC7C30"/>
                </a:solidFill>
                <a:latin typeface="Times New Roman"/>
                <a:cs typeface="Times New Roman"/>
              </a:rPr>
              <a:t>gün,</a:t>
            </a:r>
            <a:r>
              <a:rPr sz="2400" b="1" spc="15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EC7C30"/>
                </a:solidFill>
                <a:latin typeface="Times New Roman"/>
                <a:cs typeface="Times New Roman"/>
              </a:rPr>
              <a:t>staj</a:t>
            </a:r>
            <a:r>
              <a:rPr sz="2400" b="1" spc="15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EC7C30"/>
                </a:solidFill>
                <a:latin typeface="Times New Roman"/>
                <a:cs typeface="Times New Roman"/>
              </a:rPr>
              <a:t>yerinin genel</a:t>
            </a:r>
            <a:r>
              <a:rPr sz="2400" b="1" spc="5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EC7C30"/>
                </a:solidFill>
                <a:latin typeface="Times New Roman"/>
                <a:cs typeface="Times New Roman"/>
              </a:rPr>
              <a:t>tanıtımı</a:t>
            </a:r>
            <a:r>
              <a:rPr sz="2400" b="1" spc="10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(işyerinin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adı,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adresi, </a:t>
            </a:r>
            <a:r>
              <a:rPr sz="2400" dirty="0">
                <a:latin typeface="Times New Roman"/>
                <a:cs typeface="Times New Roman"/>
              </a:rPr>
              <a:t>bağlı</a:t>
            </a:r>
            <a:r>
              <a:rPr sz="2400" spc="8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olduğu</a:t>
            </a:r>
            <a:r>
              <a:rPr sz="2400" spc="8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kuruluşlar,</a:t>
            </a:r>
            <a:r>
              <a:rPr sz="2400" spc="8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kısa</a:t>
            </a:r>
            <a:r>
              <a:rPr sz="2400" spc="7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tarihçesi,</a:t>
            </a:r>
            <a:r>
              <a:rPr sz="2400" spc="8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organizasyon</a:t>
            </a:r>
            <a:r>
              <a:rPr sz="2400" spc="8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yapısı,</a:t>
            </a:r>
            <a:r>
              <a:rPr sz="2400" spc="85" dirty="0">
                <a:latin typeface="Times New Roman"/>
                <a:cs typeface="Times New Roman"/>
              </a:rPr>
              <a:t>  </a:t>
            </a:r>
            <a:r>
              <a:rPr sz="2400" spc="-10" dirty="0">
                <a:latin typeface="Times New Roman"/>
                <a:cs typeface="Times New Roman"/>
              </a:rPr>
              <a:t>çalışma </a:t>
            </a:r>
            <a:r>
              <a:rPr sz="2400" dirty="0">
                <a:latin typeface="Times New Roman"/>
                <a:cs typeface="Times New Roman"/>
              </a:rPr>
              <a:t>alanları,</a:t>
            </a:r>
            <a:r>
              <a:rPr sz="2400" spc="29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sektör</a:t>
            </a:r>
            <a:r>
              <a:rPr sz="2400" spc="28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içindeki</a:t>
            </a:r>
            <a:r>
              <a:rPr sz="2400" spc="29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yeri,</a:t>
            </a:r>
            <a:r>
              <a:rPr sz="2400" spc="29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misyonu,</a:t>
            </a:r>
            <a:r>
              <a:rPr sz="2400" spc="29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vizyonu,</a:t>
            </a:r>
            <a:r>
              <a:rPr sz="2400" spc="28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iş</a:t>
            </a:r>
            <a:r>
              <a:rPr sz="2400" spc="29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stratejisi</a:t>
            </a:r>
            <a:r>
              <a:rPr sz="2400" spc="290" dirty="0">
                <a:latin typeface="Times New Roman"/>
                <a:cs typeface="Times New Roman"/>
              </a:rPr>
              <a:t>  </a:t>
            </a:r>
            <a:r>
              <a:rPr sz="2400" spc="-20" dirty="0">
                <a:latin typeface="Times New Roman"/>
                <a:cs typeface="Times New Roman"/>
              </a:rPr>
              <a:t>vs.) </a:t>
            </a:r>
            <a:r>
              <a:rPr sz="2400" spc="-10" dirty="0">
                <a:latin typeface="Times New Roman"/>
                <a:cs typeface="Times New Roman"/>
              </a:rPr>
              <a:t>yapılmalıdır.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Staj</a:t>
            </a:r>
            <a:r>
              <a:rPr spc="-50" dirty="0"/>
              <a:t> </a:t>
            </a:r>
            <a:r>
              <a:rPr dirty="0"/>
              <a:t>Esnasında</a:t>
            </a:r>
            <a:r>
              <a:rPr spc="-120" dirty="0"/>
              <a:t> </a:t>
            </a:r>
            <a:r>
              <a:rPr spc="-25" dirty="0"/>
              <a:t>Yapılması</a:t>
            </a:r>
            <a:r>
              <a:rPr spc="-60" dirty="0"/>
              <a:t> </a:t>
            </a:r>
            <a:r>
              <a:rPr dirty="0"/>
              <a:t>Gereken</a:t>
            </a:r>
            <a:r>
              <a:rPr spc="-40" dirty="0"/>
              <a:t> </a:t>
            </a:r>
            <a:r>
              <a:rPr spc="-10" dirty="0"/>
              <a:t>İşlemler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6C01D-1041-5ED9-7799-F9DCE12946E5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F003E292-63E7-7F4D-B4E8-D96FF7B8385B}" type="datetime1">
              <a:rPr lang="tr-TR" smtClean="0"/>
              <a:t>8.05.2025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324470-2F69-B322-C4AB-D1B5EB26309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TR" smtClean="0"/>
              <a:t>26</a:t>
            </a:fld>
            <a:endParaRPr lang="en-T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84781" y="2360066"/>
            <a:ext cx="8421370" cy="1367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64920" marR="5080" indent="-1252855">
              <a:lnSpc>
                <a:spcPct val="100000"/>
              </a:lnSpc>
              <a:spcBef>
                <a:spcPts val="105"/>
              </a:spcBef>
            </a:pPr>
            <a:r>
              <a:rPr sz="4400" spc="-45" dirty="0"/>
              <a:t>STAJ</a:t>
            </a:r>
            <a:r>
              <a:rPr sz="4400" spc="-155" dirty="0"/>
              <a:t> </a:t>
            </a:r>
            <a:r>
              <a:rPr sz="4400" spc="-10" dirty="0"/>
              <a:t>SONRASINDA</a:t>
            </a:r>
            <a:r>
              <a:rPr sz="4400" spc="-430" dirty="0"/>
              <a:t> </a:t>
            </a:r>
            <a:r>
              <a:rPr sz="4400" spc="-40" dirty="0"/>
              <a:t>YAPILMASI </a:t>
            </a:r>
            <a:r>
              <a:rPr sz="4400" dirty="0"/>
              <a:t>GEREKEN</a:t>
            </a:r>
            <a:r>
              <a:rPr sz="4400" spc="-60" dirty="0"/>
              <a:t> </a:t>
            </a:r>
            <a:r>
              <a:rPr sz="4400" spc="-10" dirty="0"/>
              <a:t>İŞLEMLER</a:t>
            </a:r>
            <a:endParaRPr sz="440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DDE8DA-B644-CD5B-DB34-F127A64C6BC5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EA9D2811-F216-E948-BEC8-1A2D8C1E6850}" type="datetime1">
              <a:rPr lang="tr-TR" smtClean="0"/>
              <a:t>8.05.2025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5AFFB3-85C9-1D5E-4758-23B288323FC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TR" smtClean="0"/>
              <a:t>27</a:t>
            </a:fld>
            <a:endParaRPr lang="en-T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17343" y="518172"/>
            <a:ext cx="76073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</a:tabLst>
            </a:pPr>
            <a:r>
              <a:rPr sz="2000" spc="-20" dirty="0">
                <a:latin typeface="Times New Roman"/>
                <a:cs typeface="Times New Roman"/>
              </a:rPr>
              <a:t>Staj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512548" y="518172"/>
            <a:ext cx="1017269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Times New Roman"/>
                <a:cs typeface="Times New Roman"/>
              </a:rPr>
              <a:t>defterleri,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763708" y="518172"/>
            <a:ext cx="135128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solidFill>
                  <a:srgbClr val="6F2F9F"/>
                </a:solidFill>
                <a:latin typeface="Times New Roman"/>
                <a:cs typeface="Times New Roman"/>
              </a:rPr>
              <a:t>komisyonun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60243" y="823073"/>
            <a:ext cx="11252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solidFill>
                  <a:srgbClr val="6F2F9F"/>
                </a:solidFill>
                <a:latin typeface="Times New Roman"/>
                <a:cs typeface="Times New Roman"/>
              </a:rPr>
              <a:t>belirlediği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126675" y="823073"/>
            <a:ext cx="198755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976630" algn="l"/>
                <a:tab pos="1623060" algn="l"/>
              </a:tabLst>
            </a:pPr>
            <a:r>
              <a:rPr sz="2000" b="1" spc="-10" dirty="0">
                <a:solidFill>
                  <a:srgbClr val="6F2F9F"/>
                </a:solidFill>
                <a:latin typeface="Times New Roman"/>
                <a:cs typeface="Times New Roman"/>
              </a:rPr>
              <a:t>tarihte</a:t>
            </a:r>
            <a:r>
              <a:rPr sz="2000" spc="-10" dirty="0">
                <a:latin typeface="Times New Roman"/>
                <a:cs typeface="Times New Roman"/>
              </a:rPr>
              <a:t>,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ilgili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20" dirty="0">
                <a:latin typeface="Times New Roman"/>
                <a:cs typeface="Times New Roman"/>
              </a:rPr>
              <a:t>staj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859989" y="1127973"/>
            <a:ext cx="3254375" cy="1245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  <a:tabLst>
                <a:tab pos="2212975" algn="l"/>
              </a:tabLst>
            </a:pPr>
            <a:r>
              <a:rPr sz="2000" dirty="0">
                <a:latin typeface="Times New Roman"/>
                <a:cs typeface="Times New Roman"/>
              </a:rPr>
              <a:t>linkine</a:t>
            </a:r>
            <a:r>
              <a:rPr sz="2000" spc="190" dirty="0">
                <a:latin typeface="Times New Roman"/>
                <a:cs typeface="Times New Roman"/>
              </a:rPr>
              <a:t>   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TEK</a:t>
            </a:r>
            <a:r>
              <a:rPr sz="2000" spc="190" dirty="0">
                <a:solidFill>
                  <a:srgbClr val="FF0000"/>
                </a:solidFill>
                <a:latin typeface="Times New Roman"/>
                <a:cs typeface="Times New Roman"/>
              </a:rPr>
              <a:t>   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PDF</a:t>
            </a:r>
            <a:r>
              <a:rPr sz="2000" spc="185" dirty="0">
                <a:solidFill>
                  <a:srgbClr val="FF0000"/>
                </a:solidFill>
                <a:latin typeface="Times New Roman"/>
                <a:cs typeface="Times New Roman"/>
              </a:rPr>
              <a:t>   </a:t>
            </a:r>
            <a:r>
              <a:rPr sz="2000" spc="-10" dirty="0">
                <a:latin typeface="Times New Roman"/>
                <a:cs typeface="Times New Roman"/>
              </a:rPr>
              <a:t>dosyası </a:t>
            </a:r>
            <a:r>
              <a:rPr sz="2000" dirty="0">
                <a:latin typeface="Times New Roman"/>
                <a:cs typeface="Times New Roman"/>
              </a:rPr>
              <a:t>olarak</a:t>
            </a:r>
            <a:r>
              <a:rPr sz="2000" spc="5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(sicil</a:t>
            </a:r>
            <a:r>
              <a:rPr sz="2000" spc="5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fişi</a:t>
            </a:r>
            <a:r>
              <a:rPr sz="2000" spc="10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+staj</a:t>
            </a:r>
            <a:r>
              <a:rPr sz="2000" spc="5" dirty="0">
                <a:latin typeface="Times New Roman"/>
                <a:cs typeface="Times New Roman"/>
              </a:rPr>
              <a:t>  </a:t>
            </a:r>
            <a:r>
              <a:rPr sz="2000" spc="-10" dirty="0">
                <a:latin typeface="Times New Roman"/>
                <a:cs typeface="Times New Roman"/>
              </a:rPr>
              <a:t>defteri) İşyeri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tarafından</a:t>
            </a:r>
            <a:endParaRPr sz="20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değerlendirilen</a:t>
            </a:r>
            <a:r>
              <a:rPr sz="2000" spc="210" dirty="0">
                <a:latin typeface="Times New Roman"/>
                <a:cs typeface="Times New Roman"/>
              </a:rPr>
              <a:t>  </a:t>
            </a:r>
            <a:r>
              <a:rPr sz="2000" b="1" dirty="0">
                <a:solidFill>
                  <a:srgbClr val="6F2F9F"/>
                </a:solidFill>
                <a:latin typeface="Times New Roman"/>
                <a:cs typeface="Times New Roman"/>
              </a:rPr>
              <a:t>staj</a:t>
            </a:r>
            <a:r>
              <a:rPr sz="2000" b="1" spc="215" dirty="0">
                <a:solidFill>
                  <a:srgbClr val="6F2F9F"/>
                </a:solidFill>
                <a:latin typeface="Times New Roman"/>
                <a:cs typeface="Times New Roman"/>
              </a:rPr>
              <a:t>  </a:t>
            </a:r>
            <a:r>
              <a:rPr sz="2000" b="1" dirty="0">
                <a:solidFill>
                  <a:srgbClr val="6F2F9F"/>
                </a:solidFill>
                <a:latin typeface="Times New Roman"/>
                <a:cs typeface="Times New Roman"/>
              </a:rPr>
              <a:t>sicil</a:t>
            </a:r>
            <a:r>
              <a:rPr sz="2000" b="1" spc="210" dirty="0">
                <a:solidFill>
                  <a:srgbClr val="6F2F9F"/>
                </a:solidFill>
                <a:latin typeface="Times New Roman"/>
                <a:cs typeface="Times New Roman"/>
              </a:rPr>
              <a:t>  </a:t>
            </a:r>
            <a:r>
              <a:rPr sz="2000" b="1" spc="-20" dirty="0">
                <a:solidFill>
                  <a:srgbClr val="6F2F9F"/>
                </a:solidFill>
                <a:latin typeface="Times New Roman"/>
                <a:cs typeface="Times New Roman"/>
              </a:rPr>
              <a:t>fişi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872943" y="2391676"/>
            <a:ext cx="3241040" cy="281940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50"/>
              </a:lnSpc>
              <a:tabLst>
                <a:tab pos="1165225" algn="l"/>
                <a:tab pos="1712595" algn="l"/>
                <a:tab pos="2651125" algn="l"/>
              </a:tabLst>
            </a:pPr>
            <a:r>
              <a:rPr sz="2000" spc="-10" dirty="0">
                <a:latin typeface="Times New Roman"/>
                <a:cs typeface="Times New Roman"/>
              </a:rPr>
              <a:t>mühürlü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25" dirty="0">
                <a:latin typeface="Times New Roman"/>
                <a:cs typeface="Times New Roman"/>
              </a:rPr>
              <a:t>ve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imzalı</a:t>
            </a:r>
            <a:r>
              <a:rPr sz="2000" dirty="0">
                <a:latin typeface="Times New Roman"/>
                <a:cs typeface="Times New Roman"/>
              </a:rPr>
              <a:t>	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8517343" y="2651873"/>
            <a:ext cx="3599179" cy="1245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Times New Roman"/>
                <a:cs typeface="Times New Roman"/>
              </a:rPr>
              <a:t>sunulmalıdır.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2000" dirty="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5600" algn="l"/>
                <a:tab pos="1269365" algn="l"/>
                <a:tab pos="1929764" algn="l"/>
                <a:tab pos="3232785" algn="l"/>
              </a:tabLst>
            </a:pPr>
            <a:r>
              <a:rPr sz="2000" b="1" dirty="0">
                <a:solidFill>
                  <a:srgbClr val="EC7C30"/>
                </a:solidFill>
                <a:latin typeface="Times New Roman"/>
                <a:cs typeface="Times New Roman"/>
              </a:rPr>
              <a:t>Mezun</a:t>
            </a:r>
            <a:r>
              <a:rPr sz="2000" b="1" spc="25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EC7C30"/>
                </a:solidFill>
                <a:latin typeface="Times New Roman"/>
                <a:cs typeface="Times New Roman"/>
              </a:rPr>
              <a:t>durumda</a:t>
            </a:r>
            <a:r>
              <a:rPr sz="2000" b="1" spc="20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EC7C30"/>
                </a:solidFill>
                <a:latin typeface="Times New Roman"/>
                <a:cs typeface="Times New Roman"/>
              </a:rPr>
              <a:t>(sadece</a:t>
            </a:r>
            <a:r>
              <a:rPr sz="2000" b="1" spc="25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2000" b="1" spc="-20" dirty="0">
                <a:solidFill>
                  <a:srgbClr val="EC7C30"/>
                </a:solidFill>
                <a:latin typeface="Times New Roman"/>
                <a:cs typeface="Times New Roman"/>
              </a:rPr>
              <a:t>stajı </a:t>
            </a:r>
            <a:r>
              <a:rPr sz="2000" b="1" spc="-10" dirty="0">
                <a:solidFill>
                  <a:srgbClr val="EC7C30"/>
                </a:solidFill>
                <a:latin typeface="Times New Roman"/>
                <a:cs typeface="Times New Roman"/>
              </a:rPr>
              <a:t>kalan)</a:t>
            </a:r>
            <a:r>
              <a:rPr sz="2000" b="1" dirty="0">
                <a:solidFill>
                  <a:srgbClr val="EC7C30"/>
                </a:solidFill>
                <a:latin typeface="Times New Roman"/>
                <a:cs typeface="Times New Roman"/>
              </a:rPr>
              <a:t>	</a:t>
            </a:r>
            <a:r>
              <a:rPr sz="2000" spc="-20" dirty="0">
                <a:latin typeface="Times New Roman"/>
                <a:cs typeface="Times New Roman"/>
              </a:rPr>
              <a:t>olan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öğrenciler,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20" dirty="0">
                <a:latin typeface="Times New Roman"/>
                <a:cs typeface="Times New Roman"/>
              </a:rPr>
              <a:t>staj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860499" y="3871173"/>
            <a:ext cx="19100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02410" algn="l"/>
              </a:tabLst>
            </a:pPr>
            <a:r>
              <a:rPr sz="2000" spc="-10" dirty="0">
                <a:latin typeface="Times New Roman"/>
                <a:cs typeface="Times New Roman"/>
              </a:rPr>
              <a:t>defterlerini,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b="1" spc="-20" dirty="0">
                <a:solidFill>
                  <a:srgbClr val="EC7C30"/>
                </a:solidFill>
                <a:latin typeface="Times New Roman"/>
                <a:cs typeface="Times New Roman"/>
              </a:rPr>
              <a:t>staj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860499" y="3871173"/>
            <a:ext cx="3253740" cy="636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EC7C30"/>
                </a:solidFill>
                <a:latin typeface="Times New Roman"/>
                <a:cs typeface="Times New Roman"/>
              </a:rPr>
              <a:t>bitiminde</a:t>
            </a:r>
            <a:endParaRPr sz="20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5"/>
              </a:spcBef>
              <a:tabLst>
                <a:tab pos="930910" algn="l"/>
                <a:tab pos="2072639" algn="l"/>
              </a:tabLst>
            </a:pPr>
            <a:r>
              <a:rPr sz="2000" spc="-10" dirty="0">
                <a:latin typeface="Times New Roman"/>
                <a:cs typeface="Times New Roman"/>
              </a:rPr>
              <a:t>teslim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etmeleri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durumunda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860499" y="4480974"/>
            <a:ext cx="237807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değerlendirmeye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alınır.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517346" y="5090173"/>
            <a:ext cx="232029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1659889" algn="l"/>
              </a:tabLst>
            </a:pPr>
            <a:r>
              <a:rPr sz="2000" b="1" spc="-10" dirty="0">
                <a:solidFill>
                  <a:srgbClr val="6F2F9F"/>
                </a:solidFill>
                <a:latin typeface="Times New Roman"/>
                <a:cs typeface="Times New Roman"/>
              </a:rPr>
              <a:t>Süresi</a:t>
            </a:r>
            <a:r>
              <a:rPr sz="2000" b="1" dirty="0">
                <a:solidFill>
                  <a:srgbClr val="6F2F9F"/>
                </a:solidFill>
                <a:latin typeface="Times New Roman"/>
                <a:cs typeface="Times New Roman"/>
              </a:rPr>
              <a:t>	</a:t>
            </a:r>
            <a:r>
              <a:rPr sz="2000" b="1" spc="-10" dirty="0">
                <a:solidFill>
                  <a:srgbClr val="6F2F9F"/>
                </a:solidFill>
                <a:latin typeface="Times New Roman"/>
                <a:cs typeface="Times New Roman"/>
              </a:rPr>
              <a:t>içinde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441976" y="5090173"/>
            <a:ext cx="67183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6F2F9F"/>
                </a:solidFill>
                <a:latin typeface="Times New Roman"/>
                <a:cs typeface="Times New Roman"/>
              </a:rPr>
              <a:t>teslim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860247" y="5395073"/>
            <a:ext cx="3255010" cy="9410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6F2F9F"/>
                </a:solidFill>
                <a:latin typeface="Times New Roman"/>
                <a:cs typeface="Times New Roman"/>
              </a:rPr>
              <a:t>edilmeyen</a:t>
            </a:r>
            <a:r>
              <a:rPr sz="2000" dirty="0">
                <a:latin typeface="Times New Roman"/>
                <a:cs typeface="Times New Roman"/>
              </a:rPr>
              <a:t>,</a:t>
            </a:r>
            <a:r>
              <a:rPr sz="2000" spc="345" dirty="0"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6F2F9F"/>
                </a:solidFill>
                <a:latin typeface="Times New Roman"/>
                <a:cs typeface="Times New Roman"/>
              </a:rPr>
              <a:t>eksik</a:t>
            </a:r>
            <a:r>
              <a:rPr sz="2000" b="1" spc="34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6F2F9F"/>
                </a:solidFill>
                <a:latin typeface="Times New Roman"/>
                <a:cs typeface="Times New Roman"/>
              </a:rPr>
              <a:t>hazırlanmış </a:t>
            </a:r>
            <a:r>
              <a:rPr sz="2000" dirty="0">
                <a:latin typeface="Times New Roman"/>
                <a:cs typeface="Times New Roman"/>
              </a:rPr>
              <a:t>veya</a:t>
            </a:r>
            <a:r>
              <a:rPr sz="2000" spc="360" dirty="0">
                <a:latin typeface="Times New Roman"/>
                <a:cs typeface="Times New Roman"/>
              </a:rPr>
              <a:t>  </a:t>
            </a:r>
            <a:r>
              <a:rPr sz="2000" b="1" dirty="0">
                <a:solidFill>
                  <a:srgbClr val="6F2F9F"/>
                </a:solidFill>
                <a:latin typeface="Times New Roman"/>
                <a:cs typeface="Times New Roman"/>
              </a:rPr>
              <a:t>onaysız</a:t>
            </a:r>
            <a:r>
              <a:rPr sz="2000" b="1" spc="355" dirty="0">
                <a:solidFill>
                  <a:srgbClr val="6F2F9F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staj</a:t>
            </a:r>
            <a:r>
              <a:rPr sz="2000" spc="365" dirty="0">
                <a:latin typeface="Times New Roman"/>
                <a:cs typeface="Times New Roman"/>
              </a:rPr>
              <a:t>  </a:t>
            </a:r>
            <a:r>
              <a:rPr sz="2000" spc="-10" dirty="0">
                <a:latin typeface="Times New Roman"/>
                <a:cs typeface="Times New Roman"/>
              </a:rPr>
              <a:t>defterleri </a:t>
            </a:r>
            <a:r>
              <a:rPr sz="2000" b="1" dirty="0">
                <a:solidFill>
                  <a:srgbClr val="6F2F9F"/>
                </a:solidFill>
                <a:latin typeface="Times New Roman"/>
                <a:cs typeface="Times New Roman"/>
              </a:rPr>
              <a:t>değerlendirmeye</a:t>
            </a:r>
            <a:r>
              <a:rPr sz="2000" b="1" spc="-7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6F2F9F"/>
                </a:solidFill>
                <a:latin typeface="Times New Roman"/>
                <a:cs typeface="Times New Roman"/>
              </a:rPr>
              <a:t>alınmaz</a:t>
            </a:r>
            <a:r>
              <a:rPr sz="2000" spc="-10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Staj</a:t>
            </a:r>
            <a:r>
              <a:rPr spc="-50" dirty="0"/>
              <a:t> </a:t>
            </a:r>
            <a:r>
              <a:rPr dirty="0"/>
              <a:t>Sonrasında</a:t>
            </a:r>
            <a:r>
              <a:rPr spc="-120" dirty="0"/>
              <a:t> </a:t>
            </a:r>
            <a:r>
              <a:rPr spc="-25" dirty="0"/>
              <a:t>Yapılması</a:t>
            </a:r>
            <a:r>
              <a:rPr spc="-55" dirty="0"/>
              <a:t> </a:t>
            </a:r>
            <a:r>
              <a:rPr dirty="0"/>
              <a:t>Gereken</a:t>
            </a:r>
            <a:r>
              <a:rPr spc="-35" dirty="0"/>
              <a:t> </a:t>
            </a:r>
            <a:r>
              <a:rPr spc="-10" dirty="0"/>
              <a:t>İşlemler</a:t>
            </a:r>
          </a:p>
        </p:txBody>
      </p:sp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77012"/>
            <a:ext cx="8284464" cy="6380987"/>
          </a:xfrm>
          <a:prstGeom prst="rect">
            <a:avLst/>
          </a:prstGeom>
        </p:spPr>
      </p:pic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29198F95-AC75-7421-990C-C8EF9E042325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8B9D485F-7EF4-7645-B612-1C706B2C5EFC}" type="datetime1">
              <a:rPr lang="tr-TR" smtClean="0"/>
              <a:t>8.05.2025</a:t>
            </a:fld>
            <a:endParaRPr lang="en-US"/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19DE3E90-F14A-F209-231A-060681A143E2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TR" smtClean="0"/>
              <a:t>28</a:t>
            </a:fld>
            <a:endParaRPr lang="en-T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89578" y="2360066"/>
            <a:ext cx="6210935" cy="1367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28575">
              <a:lnSpc>
                <a:spcPct val="100000"/>
              </a:lnSpc>
              <a:spcBef>
                <a:spcPts val="105"/>
              </a:spcBef>
            </a:pPr>
            <a:r>
              <a:rPr sz="4400" spc="-45" dirty="0"/>
              <a:t>STAJ</a:t>
            </a:r>
            <a:r>
              <a:rPr sz="4400" spc="-215" dirty="0"/>
              <a:t> </a:t>
            </a:r>
            <a:r>
              <a:rPr sz="4400" spc="-10" dirty="0"/>
              <a:t>DEFTERLERİNİN DEĞERLENDİRİLMESİ</a:t>
            </a:r>
            <a:endParaRPr sz="440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AE1C98-01D5-F553-C970-26DBA61CC52B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8E428197-D16D-8B4D-A213-142FF7E319FD}" type="datetime1">
              <a:rPr lang="tr-TR" smtClean="0"/>
              <a:t>8.05.2025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DD031A-722B-D5AD-202F-E2EA4E04D29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TR" smtClean="0"/>
              <a:t>29</a:t>
            </a:fld>
            <a:endParaRPr lang="en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Genel</a:t>
            </a:r>
            <a:r>
              <a:rPr spc="-30" dirty="0"/>
              <a:t> </a:t>
            </a:r>
            <a:r>
              <a:rPr spc="-10" dirty="0"/>
              <a:t>Bilgiler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02739" y="1944661"/>
            <a:ext cx="8922385" cy="37830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Staj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gündemi ile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ilgili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tüm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konular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için,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Sakarya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Uygulamalı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Bilimler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Üniversitesi,</a:t>
            </a:r>
            <a:r>
              <a:rPr sz="2400" spc="-1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Teknoloji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Fakültesi,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u="heavy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Times New Roman"/>
                <a:cs typeface="Times New Roman"/>
              </a:rPr>
              <a:t>İnşaat</a:t>
            </a:r>
            <a:r>
              <a:rPr sz="2400" b="1" u="heavy" spc="-50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Times New Roman"/>
                <a:cs typeface="Times New Roman"/>
              </a:rPr>
              <a:t>Mühendisliği</a:t>
            </a:r>
            <a:r>
              <a:rPr sz="2400" b="1" u="heavy" spc="-65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Times New Roman"/>
                <a:cs typeface="Times New Roman"/>
              </a:rPr>
              <a:t>Bölümü</a:t>
            </a:r>
            <a:r>
              <a:rPr sz="2400" b="1" u="heavy" spc="-50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Times New Roman"/>
                <a:cs typeface="Times New Roman"/>
              </a:rPr>
              <a:t>web</a:t>
            </a:r>
            <a:r>
              <a:rPr sz="2400" b="1" u="heavy" spc="-25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dirty="0">
                <a:solidFill>
                  <a:srgbClr val="6F2F9F"/>
                </a:solidFill>
                <a:uFill>
                  <a:solidFill>
                    <a:srgbClr val="6F2F9F"/>
                  </a:solidFill>
                </a:uFill>
                <a:latin typeface="Times New Roman"/>
                <a:cs typeface="Times New Roman"/>
              </a:rPr>
              <a:t>sayfası</a:t>
            </a:r>
            <a:r>
              <a:rPr sz="2400" b="1" spc="-5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takip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edilecektir.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65"/>
              </a:spcBef>
            </a:pPr>
            <a:r>
              <a:rPr lang="en-US" sz="2400" dirty="0">
                <a:latin typeface="Times New Roman"/>
                <a:cs typeface="Times New Roman"/>
                <a:hlinkClick r:id="rId2"/>
              </a:rPr>
              <a:t>https://inm.subu.edu.tr/sites/inm.subu.edu.tr/files/2022-12/Teknoloji_Fakultesi_Isletmede_Mesleki_Egitim_ve_Staj_Yönergesi.pdf</a:t>
            </a:r>
            <a:endParaRPr lang="en-US"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65"/>
              </a:spcBef>
            </a:pP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4D6912-16BE-7D8B-6018-334230C71D10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9815D221-1473-9B4B-9C3B-E0A24C13BD99}" type="datetime1">
              <a:rPr lang="tr-TR" smtClean="0"/>
              <a:t>8.05.2025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719E2B-B392-F956-6815-577F8BA0AE3C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TR" smtClean="0"/>
              <a:t>3</a:t>
            </a:fld>
            <a:endParaRPr lang="en-TR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2739" y="1386522"/>
            <a:ext cx="29368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03630" algn="l"/>
              </a:tabLst>
            </a:pPr>
            <a:r>
              <a:rPr sz="2400" spc="-10" dirty="0">
                <a:latin typeface="Times New Roman"/>
                <a:cs typeface="Times New Roman"/>
              </a:rPr>
              <a:t>Stajını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b="1" spc="-10" dirty="0">
                <a:solidFill>
                  <a:srgbClr val="4471C4"/>
                </a:solidFill>
                <a:latin typeface="Times New Roman"/>
                <a:cs typeface="Times New Roman"/>
              </a:rPr>
              <a:t>gerçekleştiren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07711" y="1386522"/>
            <a:ext cx="45827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96265" algn="l"/>
                <a:tab pos="1313815" algn="l"/>
                <a:tab pos="3386454" algn="l"/>
              </a:tabLst>
            </a:pPr>
            <a:r>
              <a:rPr sz="2400" spc="-25" dirty="0">
                <a:latin typeface="Times New Roman"/>
                <a:cs typeface="Times New Roman"/>
              </a:rPr>
              <a:t>ve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0" dirty="0">
                <a:latin typeface="Times New Roman"/>
                <a:cs typeface="Times New Roman"/>
              </a:rPr>
              <a:t>staj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dokümanlarını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b="1" spc="-10" dirty="0">
                <a:solidFill>
                  <a:srgbClr val="4471C4"/>
                </a:solidFill>
                <a:latin typeface="Times New Roman"/>
                <a:cs typeface="Times New Roman"/>
              </a:rPr>
              <a:t>belirtilen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660128" y="1386522"/>
            <a:ext cx="9340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4471C4"/>
                </a:solidFill>
                <a:latin typeface="Times New Roman"/>
                <a:cs typeface="Times New Roman"/>
              </a:rPr>
              <a:t>süreler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02739" y="1752282"/>
            <a:ext cx="75717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61770" algn="l"/>
                <a:tab pos="2674620" algn="l"/>
                <a:tab pos="3634740" algn="l"/>
                <a:tab pos="4610100" algn="l"/>
                <a:tab pos="5417820" algn="l"/>
                <a:tab pos="7086600" algn="l"/>
              </a:tabLst>
            </a:pPr>
            <a:r>
              <a:rPr sz="2400" b="1" spc="-10" dirty="0">
                <a:solidFill>
                  <a:srgbClr val="4471C4"/>
                </a:solidFill>
                <a:latin typeface="Times New Roman"/>
                <a:cs typeface="Times New Roman"/>
              </a:rPr>
              <a:t>içerisinde</a:t>
            </a:r>
            <a:r>
              <a:rPr sz="2400" b="1" dirty="0">
                <a:solidFill>
                  <a:srgbClr val="4471C4"/>
                </a:solidFill>
                <a:latin typeface="Times New Roman"/>
                <a:cs typeface="Times New Roman"/>
              </a:rPr>
              <a:t>	</a:t>
            </a:r>
            <a:r>
              <a:rPr sz="2400" b="1" spc="-10" dirty="0">
                <a:solidFill>
                  <a:srgbClr val="4471C4"/>
                </a:solidFill>
                <a:latin typeface="Times New Roman"/>
                <a:cs typeface="Times New Roman"/>
              </a:rPr>
              <a:t>eksiksiz</a:t>
            </a:r>
            <a:r>
              <a:rPr sz="2400" b="1" dirty="0">
                <a:solidFill>
                  <a:srgbClr val="4471C4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olarak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b="1" spc="-10" dirty="0">
                <a:solidFill>
                  <a:srgbClr val="4471C4"/>
                </a:solidFill>
                <a:latin typeface="Times New Roman"/>
                <a:cs typeface="Times New Roman"/>
              </a:rPr>
              <a:t>teslim</a:t>
            </a:r>
            <a:r>
              <a:rPr sz="2400" b="1" dirty="0">
                <a:solidFill>
                  <a:srgbClr val="4471C4"/>
                </a:solidFill>
                <a:latin typeface="Times New Roman"/>
                <a:cs typeface="Times New Roman"/>
              </a:rPr>
              <a:t>	</a:t>
            </a:r>
            <a:r>
              <a:rPr sz="2400" b="1" spc="-20" dirty="0">
                <a:solidFill>
                  <a:srgbClr val="4471C4"/>
                </a:solidFill>
                <a:latin typeface="Times New Roman"/>
                <a:cs typeface="Times New Roman"/>
              </a:rPr>
              <a:t>eden</a:t>
            </a:r>
            <a:r>
              <a:rPr sz="2400" b="1" dirty="0">
                <a:solidFill>
                  <a:srgbClr val="4471C4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öğrencilerin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b="1" spc="-20" dirty="0">
                <a:solidFill>
                  <a:srgbClr val="4471C4"/>
                </a:solidFill>
                <a:latin typeface="Times New Roman"/>
                <a:cs typeface="Times New Roman"/>
              </a:rPr>
              <a:t>staj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349231" y="1752282"/>
            <a:ext cx="12382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4471C4"/>
                </a:solidFill>
                <a:latin typeface="Times New Roman"/>
                <a:cs typeface="Times New Roman"/>
              </a:rPr>
              <a:t>defterleri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02739" y="2118042"/>
            <a:ext cx="40443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43685" algn="l"/>
                <a:tab pos="3209925" algn="l"/>
              </a:tabLst>
            </a:pPr>
            <a:r>
              <a:rPr sz="2400" b="1" spc="-10" dirty="0">
                <a:solidFill>
                  <a:srgbClr val="4471C4"/>
                </a:solidFill>
                <a:latin typeface="Times New Roman"/>
                <a:cs typeface="Times New Roman"/>
              </a:rPr>
              <a:t>komisyon</a:t>
            </a:r>
            <a:r>
              <a:rPr sz="2400" b="1" dirty="0">
                <a:solidFill>
                  <a:srgbClr val="4471C4"/>
                </a:solidFill>
                <a:latin typeface="Times New Roman"/>
                <a:cs typeface="Times New Roman"/>
              </a:rPr>
              <a:t>	</a:t>
            </a:r>
            <a:r>
              <a:rPr sz="2400" b="1" spc="-10" dirty="0">
                <a:solidFill>
                  <a:srgbClr val="4471C4"/>
                </a:solidFill>
                <a:latin typeface="Times New Roman"/>
                <a:cs typeface="Times New Roman"/>
              </a:rPr>
              <a:t>tarafından</a:t>
            </a:r>
            <a:r>
              <a:rPr sz="2400" b="1" dirty="0">
                <a:solidFill>
                  <a:srgbClr val="4471C4"/>
                </a:solidFill>
                <a:latin typeface="Times New Roman"/>
                <a:cs typeface="Times New Roman"/>
              </a:rPr>
              <a:t>	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içerik,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898896" y="2118042"/>
            <a:ext cx="25577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16965" algn="l"/>
                <a:tab pos="1680845" algn="l"/>
              </a:tabLst>
            </a:pP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nitelik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24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ve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nicelik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984995" y="2118042"/>
            <a:ext cx="16021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4471C4"/>
                </a:solidFill>
                <a:latin typeface="Times New Roman"/>
                <a:cs typeface="Times New Roman"/>
              </a:rPr>
              <a:t>bakımından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02739" y="2483802"/>
            <a:ext cx="8986520" cy="3317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4471C4"/>
                </a:solidFill>
                <a:latin typeface="Times New Roman"/>
                <a:cs typeface="Times New Roman"/>
              </a:rPr>
              <a:t>değerlendirilir.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 marR="7620" algn="just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Staj</a:t>
            </a:r>
            <a:r>
              <a:rPr sz="2400" spc="5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Komisyonu</a:t>
            </a:r>
            <a:r>
              <a:rPr sz="2400" spc="5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tarafından</a:t>
            </a:r>
            <a:r>
              <a:rPr sz="2400" spc="545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belirlenen</a:t>
            </a:r>
            <a:r>
              <a:rPr sz="2400" b="1" spc="54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ve</a:t>
            </a:r>
            <a:r>
              <a:rPr sz="2400" b="1" spc="54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ilan</a:t>
            </a:r>
            <a:r>
              <a:rPr sz="2400" b="1" spc="5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edilen</a:t>
            </a:r>
            <a:r>
              <a:rPr sz="2400" b="1" spc="54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tarihlerde</a:t>
            </a:r>
            <a:r>
              <a:rPr sz="2400" b="1" spc="55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C00000"/>
                </a:solidFill>
                <a:latin typeface="Times New Roman"/>
                <a:cs typeface="Times New Roman"/>
              </a:rPr>
              <a:t>staj </a:t>
            </a: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değerlendirmeleri</a:t>
            </a:r>
            <a:r>
              <a:rPr sz="2400" b="1" spc="204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yapılır.</a:t>
            </a:r>
            <a:r>
              <a:rPr sz="2400" spc="2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Mezun</a:t>
            </a:r>
            <a:r>
              <a:rPr sz="2400" spc="2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durumda</a:t>
            </a:r>
            <a:r>
              <a:rPr sz="2400" spc="20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olanlar</a:t>
            </a:r>
            <a:r>
              <a:rPr sz="2400" spc="20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için</a:t>
            </a:r>
            <a:r>
              <a:rPr sz="2400" spc="2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staj</a:t>
            </a:r>
            <a:r>
              <a:rPr sz="2400" spc="2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komisyonu </a:t>
            </a:r>
            <a:r>
              <a:rPr sz="2400" dirty="0">
                <a:latin typeface="Times New Roman"/>
                <a:cs typeface="Times New Roman"/>
              </a:rPr>
              <a:t>toplanıp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değerlendirme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yapabilir.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Staj</a:t>
            </a:r>
            <a:r>
              <a:rPr sz="2400" spc="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komisyonu</a:t>
            </a:r>
            <a:r>
              <a:rPr sz="2400" spc="114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2F9F"/>
                </a:solidFill>
                <a:latin typeface="Times New Roman"/>
                <a:cs typeface="Times New Roman"/>
              </a:rPr>
              <a:t>değerlendirme</a:t>
            </a:r>
            <a:r>
              <a:rPr sz="2400" b="1" spc="12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2F9F"/>
                </a:solidFill>
                <a:latin typeface="Times New Roman"/>
                <a:cs typeface="Times New Roman"/>
              </a:rPr>
              <a:t>sonucunda</a:t>
            </a:r>
            <a:r>
              <a:rPr sz="2400" b="1" spc="114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öğrencinin</a:t>
            </a:r>
            <a:r>
              <a:rPr sz="2400" spc="11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yaptığı</a:t>
            </a:r>
            <a:r>
              <a:rPr sz="2400" spc="1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stajı,</a:t>
            </a:r>
            <a:r>
              <a:rPr sz="2400" spc="114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staj </a:t>
            </a:r>
            <a:r>
              <a:rPr sz="2400" dirty="0">
                <a:latin typeface="Times New Roman"/>
                <a:cs typeface="Times New Roman"/>
              </a:rPr>
              <a:t>defterindeki</a:t>
            </a:r>
            <a:r>
              <a:rPr sz="2400" spc="4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bilgilere,</a:t>
            </a:r>
            <a:r>
              <a:rPr sz="2400" spc="4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belgelere</a:t>
            </a:r>
            <a:r>
              <a:rPr sz="2400" spc="45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</a:t>
            </a:r>
            <a:r>
              <a:rPr sz="2400" spc="4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gerekli</a:t>
            </a:r>
            <a:r>
              <a:rPr sz="2400" spc="4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hallerde</a:t>
            </a:r>
            <a:r>
              <a:rPr sz="2400" spc="45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yapılan</a:t>
            </a:r>
            <a:r>
              <a:rPr sz="2400" spc="4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kontrol</a:t>
            </a:r>
            <a:r>
              <a:rPr sz="2400" spc="47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ve </a:t>
            </a:r>
            <a:r>
              <a:rPr sz="2400" dirty="0">
                <a:latin typeface="Times New Roman"/>
                <a:cs typeface="Times New Roman"/>
              </a:rPr>
              <a:t>mülakata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göre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2F9F"/>
                </a:solidFill>
                <a:latin typeface="Times New Roman"/>
                <a:cs typeface="Times New Roman"/>
              </a:rPr>
              <a:t>kabul</a:t>
            </a:r>
            <a:r>
              <a:rPr sz="2400" b="1" spc="-2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2F9F"/>
                </a:solidFill>
                <a:latin typeface="Times New Roman"/>
                <a:cs typeface="Times New Roman"/>
              </a:rPr>
              <a:t>veya</a:t>
            </a:r>
            <a:r>
              <a:rPr sz="2400" b="1" spc="-2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6F2F9F"/>
                </a:solidFill>
                <a:latin typeface="Times New Roman"/>
                <a:cs typeface="Times New Roman"/>
              </a:rPr>
              <a:t>reddeder.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Staj</a:t>
            </a:r>
            <a:r>
              <a:rPr spc="-55" dirty="0"/>
              <a:t> </a:t>
            </a:r>
            <a:r>
              <a:rPr dirty="0"/>
              <a:t>Defterlerinin</a:t>
            </a:r>
            <a:r>
              <a:rPr spc="-55" dirty="0"/>
              <a:t> </a:t>
            </a:r>
            <a:r>
              <a:rPr spc="-10" dirty="0"/>
              <a:t>Değerlendirilmesi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89138757-3B3D-E928-F391-49158DB0B352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34D26303-D95F-CC46-BC9C-44D82B85F2C4}" type="datetime1">
              <a:rPr lang="tr-TR" smtClean="0"/>
              <a:t>8.05.2025</a:t>
            </a:fld>
            <a:endParaRPr lang="en-US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F6CCC74-11C4-1A96-BCBC-4A77E0C2D7B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TR" smtClean="0"/>
              <a:t>30</a:t>
            </a:fld>
            <a:endParaRPr lang="en-T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dirty="0"/>
              <a:t>Öğrenci</a:t>
            </a:r>
            <a:r>
              <a:rPr spc="-55" dirty="0"/>
              <a:t> 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geçersiz</a:t>
            </a:r>
            <a:r>
              <a:rPr b="1" spc="-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/>
              <a:t>sayılan</a:t>
            </a:r>
            <a:r>
              <a:rPr spc="-80" dirty="0"/>
              <a:t> </a:t>
            </a:r>
            <a:r>
              <a:rPr dirty="0"/>
              <a:t>stajını</a:t>
            </a:r>
            <a:r>
              <a:rPr spc="-75" dirty="0"/>
              <a:t> 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aynı</a:t>
            </a:r>
            <a:r>
              <a:rPr b="1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staj</a:t>
            </a:r>
            <a:r>
              <a:rPr b="1" spc="-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türünde</a:t>
            </a:r>
            <a:r>
              <a:rPr b="1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yapmak</a:t>
            </a:r>
            <a:r>
              <a:rPr b="1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zorundadır</a:t>
            </a:r>
            <a:r>
              <a:rPr spc="-10" dirty="0"/>
              <a:t>.</a:t>
            </a: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pc="-10" dirty="0"/>
          </a:p>
          <a:p>
            <a:pPr marL="12700" marR="5715" algn="just">
              <a:lnSpc>
                <a:spcPct val="100000"/>
              </a:lnSpc>
            </a:pPr>
            <a:r>
              <a:rPr b="1" dirty="0">
                <a:solidFill>
                  <a:srgbClr val="4471C4"/>
                </a:solidFill>
                <a:latin typeface="Times New Roman"/>
                <a:cs typeface="Times New Roman"/>
              </a:rPr>
              <a:t>Staj</a:t>
            </a:r>
            <a:r>
              <a:rPr b="1" spc="130" dirty="0">
                <a:solidFill>
                  <a:srgbClr val="4471C4"/>
                </a:solidFill>
                <a:latin typeface="Times New Roman"/>
                <a:cs typeface="Times New Roman"/>
              </a:rPr>
              <a:t>  </a:t>
            </a:r>
            <a:r>
              <a:rPr b="1" dirty="0">
                <a:solidFill>
                  <a:srgbClr val="4471C4"/>
                </a:solidFill>
                <a:latin typeface="Times New Roman"/>
                <a:cs typeface="Times New Roman"/>
              </a:rPr>
              <a:t>sonuçları</a:t>
            </a:r>
            <a:r>
              <a:rPr dirty="0"/>
              <a:t>,</a:t>
            </a:r>
            <a:r>
              <a:rPr spc="130" dirty="0"/>
              <a:t>  </a:t>
            </a:r>
            <a:r>
              <a:rPr dirty="0"/>
              <a:t>staj</a:t>
            </a:r>
            <a:r>
              <a:rPr spc="135" dirty="0"/>
              <a:t>  </a:t>
            </a:r>
            <a:r>
              <a:rPr dirty="0"/>
              <a:t>değerlendirmesini</a:t>
            </a:r>
            <a:r>
              <a:rPr spc="125" dirty="0"/>
              <a:t>  </a:t>
            </a:r>
            <a:r>
              <a:rPr dirty="0"/>
              <a:t>izleyen</a:t>
            </a:r>
            <a:r>
              <a:rPr spc="125" dirty="0"/>
              <a:t>  </a:t>
            </a:r>
            <a:r>
              <a:rPr b="1" dirty="0">
                <a:solidFill>
                  <a:srgbClr val="4471C4"/>
                </a:solidFill>
                <a:latin typeface="Times New Roman"/>
                <a:cs typeface="Times New Roman"/>
              </a:rPr>
              <a:t>4</a:t>
            </a:r>
            <a:r>
              <a:rPr b="1" spc="135" dirty="0">
                <a:solidFill>
                  <a:srgbClr val="4471C4"/>
                </a:solidFill>
                <a:latin typeface="Times New Roman"/>
                <a:cs typeface="Times New Roman"/>
              </a:rPr>
              <a:t>  </a:t>
            </a:r>
            <a:r>
              <a:rPr b="1" dirty="0">
                <a:solidFill>
                  <a:srgbClr val="4471C4"/>
                </a:solidFill>
                <a:latin typeface="Times New Roman"/>
                <a:cs typeface="Times New Roman"/>
              </a:rPr>
              <a:t>hafta</a:t>
            </a:r>
            <a:r>
              <a:rPr b="1" spc="130" dirty="0">
                <a:solidFill>
                  <a:srgbClr val="4471C4"/>
                </a:solidFill>
                <a:latin typeface="Times New Roman"/>
                <a:cs typeface="Times New Roman"/>
              </a:rPr>
              <a:t>  </a:t>
            </a:r>
            <a:r>
              <a:rPr b="1" dirty="0">
                <a:solidFill>
                  <a:srgbClr val="4471C4"/>
                </a:solidFill>
                <a:latin typeface="Times New Roman"/>
                <a:cs typeface="Times New Roman"/>
              </a:rPr>
              <a:t>içinde</a:t>
            </a:r>
            <a:r>
              <a:rPr b="1" spc="130" dirty="0">
                <a:solidFill>
                  <a:srgbClr val="4471C4"/>
                </a:solidFill>
                <a:latin typeface="Times New Roman"/>
                <a:cs typeface="Times New Roman"/>
              </a:rPr>
              <a:t>  </a:t>
            </a:r>
            <a:r>
              <a:rPr b="1" spc="-25" dirty="0">
                <a:solidFill>
                  <a:srgbClr val="4471C4"/>
                </a:solidFill>
                <a:latin typeface="Times New Roman"/>
                <a:cs typeface="Times New Roman"/>
              </a:rPr>
              <a:t>web </a:t>
            </a:r>
            <a:r>
              <a:rPr b="1" dirty="0">
                <a:solidFill>
                  <a:srgbClr val="4471C4"/>
                </a:solidFill>
                <a:latin typeface="Times New Roman"/>
                <a:cs typeface="Times New Roman"/>
              </a:rPr>
              <a:t>ortamı</a:t>
            </a:r>
            <a:r>
              <a:rPr b="1" spc="340" dirty="0">
                <a:solidFill>
                  <a:srgbClr val="4471C4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4471C4"/>
                </a:solidFill>
                <a:latin typeface="Times New Roman"/>
                <a:cs typeface="Times New Roman"/>
              </a:rPr>
              <a:t>ve</a:t>
            </a:r>
            <a:r>
              <a:rPr b="1" spc="330" dirty="0">
                <a:solidFill>
                  <a:srgbClr val="4471C4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4471C4"/>
                </a:solidFill>
                <a:latin typeface="Times New Roman"/>
                <a:cs typeface="Times New Roman"/>
              </a:rPr>
              <a:t>bölüm</a:t>
            </a:r>
            <a:r>
              <a:rPr b="1" spc="345" dirty="0">
                <a:solidFill>
                  <a:srgbClr val="4471C4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4471C4"/>
                </a:solidFill>
                <a:latin typeface="Times New Roman"/>
                <a:cs typeface="Times New Roman"/>
              </a:rPr>
              <a:t>duyuru</a:t>
            </a:r>
            <a:r>
              <a:rPr b="1" spc="330" dirty="0">
                <a:solidFill>
                  <a:srgbClr val="4471C4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4471C4"/>
                </a:solidFill>
                <a:latin typeface="Times New Roman"/>
                <a:cs typeface="Times New Roman"/>
              </a:rPr>
              <a:t>panolarında</a:t>
            </a:r>
            <a:r>
              <a:rPr b="1" spc="335" dirty="0">
                <a:solidFill>
                  <a:srgbClr val="4471C4"/>
                </a:solidFill>
                <a:latin typeface="Times New Roman"/>
                <a:cs typeface="Times New Roman"/>
              </a:rPr>
              <a:t> </a:t>
            </a:r>
            <a:r>
              <a:rPr dirty="0"/>
              <a:t>ilan</a:t>
            </a:r>
            <a:r>
              <a:rPr spc="340" dirty="0"/>
              <a:t> </a:t>
            </a:r>
            <a:r>
              <a:rPr dirty="0"/>
              <a:t>edilir.</a:t>
            </a:r>
            <a:r>
              <a:rPr spc="340" dirty="0"/>
              <a:t> </a:t>
            </a:r>
            <a:r>
              <a:rPr dirty="0"/>
              <a:t>Bu</a:t>
            </a:r>
            <a:r>
              <a:rPr spc="335" dirty="0"/>
              <a:t> </a:t>
            </a:r>
            <a:r>
              <a:rPr dirty="0"/>
              <a:t>şekilde</a:t>
            </a:r>
            <a:r>
              <a:rPr spc="340" dirty="0"/>
              <a:t> </a:t>
            </a:r>
            <a:r>
              <a:rPr spc="-10" dirty="0"/>
              <a:t>yapılan </a:t>
            </a:r>
            <a:r>
              <a:rPr dirty="0"/>
              <a:t>sonuç</a:t>
            </a:r>
            <a:r>
              <a:rPr spc="-20" dirty="0"/>
              <a:t> </a:t>
            </a:r>
            <a:r>
              <a:rPr dirty="0"/>
              <a:t>duyuruları,</a:t>
            </a:r>
            <a:r>
              <a:rPr spc="-60" dirty="0"/>
              <a:t> </a:t>
            </a:r>
            <a:r>
              <a:rPr dirty="0"/>
              <a:t>öğrenciye</a:t>
            </a:r>
            <a:r>
              <a:rPr spc="-55" dirty="0"/>
              <a:t> </a:t>
            </a:r>
            <a:r>
              <a:rPr dirty="0"/>
              <a:t>tebliğ</a:t>
            </a:r>
            <a:r>
              <a:rPr spc="-45" dirty="0"/>
              <a:t> </a:t>
            </a:r>
            <a:r>
              <a:rPr dirty="0"/>
              <a:t>edilmiş</a:t>
            </a:r>
            <a:r>
              <a:rPr spc="-45" dirty="0"/>
              <a:t> </a:t>
            </a:r>
            <a:r>
              <a:rPr spc="-10" dirty="0"/>
              <a:t>sayılır.</a:t>
            </a: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pc="-10" dirty="0"/>
          </a:p>
          <a:p>
            <a:pPr marL="12700" marR="5080" algn="just">
              <a:lnSpc>
                <a:spcPct val="100000"/>
              </a:lnSpc>
            </a:pPr>
            <a:r>
              <a:rPr dirty="0"/>
              <a:t>Staj</a:t>
            </a:r>
            <a:r>
              <a:rPr spc="305" dirty="0"/>
              <a:t>  </a:t>
            </a:r>
            <a:r>
              <a:rPr dirty="0"/>
              <a:t>değerlendirme</a:t>
            </a:r>
            <a:r>
              <a:rPr spc="305" dirty="0"/>
              <a:t>  </a:t>
            </a:r>
            <a:r>
              <a:rPr dirty="0"/>
              <a:t>sonuçlarına</a:t>
            </a:r>
            <a:r>
              <a:rPr spc="300" dirty="0"/>
              <a:t>  </a:t>
            </a:r>
            <a:r>
              <a:rPr b="1" dirty="0">
                <a:solidFill>
                  <a:srgbClr val="6F2F9F"/>
                </a:solidFill>
                <a:latin typeface="Times New Roman"/>
                <a:cs typeface="Times New Roman"/>
              </a:rPr>
              <a:t>itiraz</a:t>
            </a:r>
            <a:r>
              <a:rPr dirty="0"/>
              <a:t>,</a:t>
            </a:r>
            <a:r>
              <a:rPr spc="305" dirty="0"/>
              <a:t>  </a:t>
            </a:r>
            <a:r>
              <a:rPr dirty="0"/>
              <a:t>sonuçların</a:t>
            </a:r>
            <a:r>
              <a:rPr spc="310" dirty="0"/>
              <a:t>  </a:t>
            </a:r>
            <a:r>
              <a:rPr spc="-10" dirty="0"/>
              <a:t>duyurulmasından </a:t>
            </a:r>
            <a:r>
              <a:rPr dirty="0"/>
              <a:t>itibaren</a:t>
            </a:r>
            <a:r>
              <a:rPr spc="509" dirty="0"/>
              <a:t> </a:t>
            </a:r>
            <a:r>
              <a:rPr b="1" dirty="0">
                <a:solidFill>
                  <a:srgbClr val="6F2F9F"/>
                </a:solidFill>
                <a:latin typeface="Times New Roman"/>
                <a:cs typeface="Times New Roman"/>
              </a:rPr>
              <a:t>bir</a:t>
            </a:r>
            <a:r>
              <a:rPr b="1" spc="45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6F2F9F"/>
                </a:solidFill>
                <a:latin typeface="Times New Roman"/>
                <a:cs typeface="Times New Roman"/>
              </a:rPr>
              <a:t>(1)</a:t>
            </a:r>
            <a:r>
              <a:rPr b="1" spc="51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6F2F9F"/>
                </a:solidFill>
                <a:latin typeface="Times New Roman"/>
                <a:cs typeface="Times New Roman"/>
              </a:rPr>
              <a:t>hafta</a:t>
            </a:r>
            <a:r>
              <a:rPr b="1" spc="51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dirty="0"/>
              <a:t>içinde</a:t>
            </a:r>
            <a:r>
              <a:rPr spc="515" dirty="0"/>
              <a:t> </a:t>
            </a:r>
            <a:r>
              <a:rPr dirty="0"/>
              <a:t>yazılı</a:t>
            </a:r>
            <a:r>
              <a:rPr spc="505" dirty="0"/>
              <a:t> </a:t>
            </a:r>
            <a:r>
              <a:rPr dirty="0"/>
              <a:t>olarak</a:t>
            </a:r>
            <a:r>
              <a:rPr spc="515" dirty="0"/>
              <a:t> </a:t>
            </a:r>
            <a:r>
              <a:rPr dirty="0"/>
              <a:t>ilgili</a:t>
            </a:r>
            <a:r>
              <a:rPr spc="520" dirty="0"/>
              <a:t> </a:t>
            </a:r>
            <a:r>
              <a:rPr b="1" dirty="0">
                <a:solidFill>
                  <a:srgbClr val="6F2F9F"/>
                </a:solidFill>
                <a:latin typeface="Times New Roman"/>
                <a:cs typeface="Times New Roman"/>
              </a:rPr>
              <a:t>Bölüm</a:t>
            </a:r>
            <a:r>
              <a:rPr b="1" spc="51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b="1" spc="-10" dirty="0">
                <a:solidFill>
                  <a:srgbClr val="6F2F9F"/>
                </a:solidFill>
                <a:latin typeface="Times New Roman"/>
                <a:cs typeface="Times New Roman"/>
              </a:rPr>
              <a:t>Başkanlığına </a:t>
            </a:r>
            <a:r>
              <a:rPr spc="-10" dirty="0"/>
              <a:t>yapılmalıdır.</a:t>
            </a: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pc="-10" dirty="0"/>
          </a:p>
          <a:p>
            <a:pPr marL="12700" marR="5080" algn="just">
              <a:lnSpc>
                <a:spcPct val="100000"/>
              </a:lnSpc>
            </a:pPr>
            <a:r>
              <a:rPr dirty="0"/>
              <a:t>Staj</a:t>
            </a:r>
            <a:r>
              <a:rPr spc="315" dirty="0"/>
              <a:t> </a:t>
            </a:r>
            <a:r>
              <a:rPr dirty="0"/>
              <a:t>sonuçlarına</a:t>
            </a:r>
            <a:r>
              <a:rPr spc="300" dirty="0"/>
              <a:t> </a:t>
            </a:r>
            <a:r>
              <a:rPr dirty="0"/>
              <a:t>itirazları</a:t>
            </a:r>
            <a:r>
              <a:rPr spc="315" dirty="0"/>
              <a:t> </a:t>
            </a:r>
            <a:r>
              <a:rPr dirty="0"/>
              <a:t>kabul</a:t>
            </a:r>
            <a:r>
              <a:rPr spc="305" dirty="0"/>
              <a:t> </a:t>
            </a:r>
            <a:r>
              <a:rPr dirty="0"/>
              <a:t>edilen</a:t>
            </a:r>
            <a:r>
              <a:rPr spc="310" dirty="0"/>
              <a:t> </a:t>
            </a:r>
            <a:r>
              <a:rPr dirty="0"/>
              <a:t>öğrencilerin;</a:t>
            </a:r>
            <a:r>
              <a:rPr spc="315" dirty="0"/>
              <a:t> </a:t>
            </a:r>
            <a:r>
              <a:rPr dirty="0"/>
              <a:t>stajlarının</a:t>
            </a:r>
            <a:r>
              <a:rPr spc="315" dirty="0"/>
              <a:t> </a:t>
            </a:r>
            <a:r>
              <a:rPr b="1" spc="-10" dirty="0">
                <a:solidFill>
                  <a:srgbClr val="6FAC46"/>
                </a:solidFill>
                <a:latin typeface="Times New Roman"/>
                <a:cs typeface="Times New Roman"/>
              </a:rPr>
              <a:t>yeniden </a:t>
            </a:r>
            <a:r>
              <a:rPr b="1" dirty="0">
                <a:solidFill>
                  <a:srgbClr val="6FAC46"/>
                </a:solidFill>
                <a:latin typeface="Times New Roman"/>
                <a:cs typeface="Times New Roman"/>
              </a:rPr>
              <a:t>değerlendirilmesi</a:t>
            </a:r>
            <a:r>
              <a:rPr dirty="0"/>
              <a:t>,</a:t>
            </a:r>
            <a:r>
              <a:rPr spc="40" dirty="0"/>
              <a:t> </a:t>
            </a:r>
            <a:r>
              <a:rPr dirty="0"/>
              <a:t>staj</a:t>
            </a:r>
            <a:r>
              <a:rPr spc="50" dirty="0"/>
              <a:t> </a:t>
            </a:r>
            <a:r>
              <a:rPr dirty="0"/>
              <a:t>komisyonu</a:t>
            </a:r>
            <a:r>
              <a:rPr spc="45" dirty="0"/>
              <a:t> </a:t>
            </a:r>
            <a:r>
              <a:rPr dirty="0"/>
              <a:t>tarafından</a:t>
            </a:r>
            <a:r>
              <a:rPr spc="50" dirty="0"/>
              <a:t> </a:t>
            </a:r>
            <a:r>
              <a:rPr b="1" dirty="0">
                <a:solidFill>
                  <a:srgbClr val="6FAC46"/>
                </a:solidFill>
                <a:latin typeface="Times New Roman"/>
                <a:cs typeface="Times New Roman"/>
              </a:rPr>
              <a:t>iki</a:t>
            </a:r>
            <a:r>
              <a:rPr b="1" spc="55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6FAC46"/>
                </a:solidFill>
                <a:latin typeface="Times New Roman"/>
                <a:cs typeface="Times New Roman"/>
              </a:rPr>
              <a:t>(2)</a:t>
            </a:r>
            <a:r>
              <a:rPr b="1" spc="50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6FAC46"/>
                </a:solidFill>
                <a:latin typeface="Times New Roman"/>
                <a:cs typeface="Times New Roman"/>
              </a:rPr>
              <a:t>hafta</a:t>
            </a:r>
            <a:r>
              <a:rPr b="1" spc="45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dirty="0"/>
              <a:t>içinde</a:t>
            </a:r>
            <a:r>
              <a:rPr spc="50" dirty="0"/>
              <a:t> </a:t>
            </a:r>
            <a:r>
              <a:rPr spc="-10" dirty="0"/>
              <a:t>yapılır </a:t>
            </a:r>
            <a:r>
              <a:rPr dirty="0"/>
              <a:t>ve karara</a:t>
            </a:r>
            <a:r>
              <a:rPr spc="-35" dirty="0"/>
              <a:t> </a:t>
            </a:r>
            <a:r>
              <a:rPr spc="-10" dirty="0"/>
              <a:t>bağlanır.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Staj</a:t>
            </a:r>
            <a:r>
              <a:rPr spc="-55" dirty="0"/>
              <a:t> </a:t>
            </a:r>
            <a:r>
              <a:rPr dirty="0"/>
              <a:t>Defterlerinin</a:t>
            </a:r>
            <a:r>
              <a:rPr spc="-55" dirty="0"/>
              <a:t> </a:t>
            </a:r>
            <a:r>
              <a:rPr spc="-10" dirty="0"/>
              <a:t>Değerlendirilmesi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C06029-2639-0F28-5989-E8F502B78F0B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49AF98E7-4CAE-294E-87C3-742E23D9DACA}" type="datetime1">
              <a:rPr lang="tr-TR" smtClean="0"/>
              <a:t>8.05.2025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755F9D-11F2-7A5A-80F3-0862D711FB6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TR" smtClean="0"/>
              <a:t>31</a:t>
            </a:fld>
            <a:endParaRPr lang="en-T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2739" y="1386522"/>
            <a:ext cx="8985885" cy="2585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Staj</a:t>
            </a:r>
            <a:r>
              <a:rPr sz="2400" spc="14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defterleri;</a:t>
            </a:r>
            <a:r>
              <a:rPr sz="2400" spc="14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Bölüm</a:t>
            </a:r>
            <a:r>
              <a:rPr sz="2400" spc="13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Başkanlığı</a:t>
            </a:r>
            <a:r>
              <a:rPr sz="2400" spc="13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tarafından,</a:t>
            </a:r>
            <a:r>
              <a:rPr sz="2400" spc="13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stajın</a:t>
            </a:r>
            <a:r>
              <a:rPr sz="2400" spc="13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yapıldığı</a:t>
            </a:r>
            <a:r>
              <a:rPr sz="2400" spc="145" dirty="0">
                <a:latin typeface="Times New Roman"/>
                <a:cs typeface="Times New Roman"/>
              </a:rPr>
              <a:t>  </a:t>
            </a:r>
            <a:r>
              <a:rPr sz="2400" spc="-10" dirty="0">
                <a:latin typeface="Times New Roman"/>
                <a:cs typeface="Times New Roman"/>
              </a:rPr>
              <a:t>yıldan</a:t>
            </a:r>
            <a:endParaRPr sz="24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itibaren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538235"/>
                </a:solidFill>
                <a:latin typeface="Times New Roman"/>
                <a:cs typeface="Times New Roman"/>
              </a:rPr>
              <a:t>dört</a:t>
            </a:r>
            <a:r>
              <a:rPr sz="2400" b="1" spc="-15" dirty="0">
                <a:solidFill>
                  <a:srgbClr val="538235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538235"/>
                </a:solidFill>
                <a:latin typeface="Times New Roman"/>
                <a:cs typeface="Times New Roman"/>
              </a:rPr>
              <a:t>(4)</a:t>
            </a:r>
            <a:r>
              <a:rPr sz="2400" b="1" spc="-25" dirty="0">
                <a:solidFill>
                  <a:srgbClr val="538235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538235"/>
                </a:solidFill>
                <a:latin typeface="Times New Roman"/>
                <a:cs typeface="Times New Roman"/>
              </a:rPr>
              <a:t>yıl</a:t>
            </a:r>
            <a:r>
              <a:rPr sz="2400" b="1" spc="-25" dirty="0">
                <a:solidFill>
                  <a:srgbClr val="538235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süreyle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bölüm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arşivinde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muhafaza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edilir.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Branşı</a:t>
            </a:r>
            <a:r>
              <a:rPr sz="2400" spc="8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ile</a:t>
            </a:r>
            <a:r>
              <a:rPr sz="2400" spc="9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ilgili</a:t>
            </a:r>
            <a:r>
              <a:rPr sz="2400" spc="8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herhangi</a:t>
            </a:r>
            <a:r>
              <a:rPr sz="2400" spc="9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bir</a:t>
            </a:r>
            <a:r>
              <a:rPr sz="2400" spc="85" dirty="0">
                <a:latin typeface="Times New Roman"/>
                <a:cs typeface="Times New Roman"/>
              </a:rPr>
              <a:t>  </a:t>
            </a:r>
            <a:r>
              <a:rPr sz="2400" b="1" dirty="0">
                <a:solidFill>
                  <a:srgbClr val="4471C4"/>
                </a:solidFill>
                <a:latin typeface="Times New Roman"/>
                <a:cs typeface="Times New Roman"/>
              </a:rPr>
              <a:t>Meslek</a:t>
            </a:r>
            <a:r>
              <a:rPr sz="2400" b="1" spc="90" dirty="0">
                <a:solidFill>
                  <a:srgbClr val="4471C4"/>
                </a:solidFill>
                <a:latin typeface="Times New Roman"/>
                <a:cs typeface="Times New Roman"/>
              </a:rPr>
              <a:t>  </a:t>
            </a:r>
            <a:r>
              <a:rPr sz="2400" b="1" dirty="0">
                <a:solidFill>
                  <a:srgbClr val="4471C4"/>
                </a:solidFill>
                <a:latin typeface="Times New Roman"/>
                <a:cs typeface="Times New Roman"/>
              </a:rPr>
              <a:t>Yüksek</a:t>
            </a:r>
            <a:r>
              <a:rPr sz="2400" b="1" spc="85" dirty="0">
                <a:solidFill>
                  <a:srgbClr val="4471C4"/>
                </a:solidFill>
                <a:latin typeface="Times New Roman"/>
                <a:cs typeface="Times New Roman"/>
              </a:rPr>
              <a:t>  </a:t>
            </a:r>
            <a:r>
              <a:rPr sz="2400" b="1" dirty="0">
                <a:solidFill>
                  <a:srgbClr val="4471C4"/>
                </a:solidFill>
                <a:latin typeface="Times New Roman"/>
                <a:cs typeface="Times New Roman"/>
              </a:rPr>
              <a:t>Okulu</a:t>
            </a:r>
            <a:r>
              <a:rPr sz="2400" b="1" spc="85" dirty="0">
                <a:solidFill>
                  <a:srgbClr val="4471C4"/>
                </a:solidFill>
                <a:latin typeface="Times New Roman"/>
                <a:cs typeface="Times New Roman"/>
              </a:rPr>
              <a:t>  </a:t>
            </a:r>
            <a:r>
              <a:rPr sz="2400" spc="-10" dirty="0">
                <a:latin typeface="Times New Roman"/>
                <a:cs typeface="Times New Roman"/>
              </a:rPr>
              <a:t>programından </a:t>
            </a:r>
            <a:r>
              <a:rPr sz="2400" dirty="0">
                <a:latin typeface="Times New Roman"/>
                <a:cs typeface="Times New Roman"/>
              </a:rPr>
              <a:t>mezun</a:t>
            </a:r>
            <a:r>
              <a:rPr sz="2400" spc="5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olup</a:t>
            </a:r>
            <a:r>
              <a:rPr sz="2400" spc="595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4471C4"/>
                </a:solidFill>
                <a:latin typeface="Times New Roman"/>
                <a:cs typeface="Times New Roman"/>
              </a:rPr>
              <a:t>DGS</a:t>
            </a:r>
            <a:r>
              <a:rPr sz="2400" b="1" spc="590" dirty="0">
                <a:solidFill>
                  <a:srgbClr val="4471C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veya</a:t>
            </a:r>
            <a:r>
              <a:rPr sz="2400" spc="595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4471C4"/>
                </a:solidFill>
                <a:latin typeface="Times New Roman"/>
                <a:cs typeface="Times New Roman"/>
              </a:rPr>
              <a:t>ÖSYM</a:t>
            </a:r>
            <a:r>
              <a:rPr sz="2400" b="1" spc="595" dirty="0">
                <a:solidFill>
                  <a:srgbClr val="4471C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ile</a:t>
            </a:r>
            <a:r>
              <a:rPr sz="2400" spc="5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bölüme</a:t>
            </a:r>
            <a:r>
              <a:rPr sz="2400" spc="5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kabul  edilen</a:t>
            </a:r>
            <a:r>
              <a:rPr sz="2400" spc="5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öğrencilerin </a:t>
            </a:r>
            <a:r>
              <a:rPr sz="2400" dirty="0">
                <a:latin typeface="Times New Roman"/>
                <a:cs typeface="Times New Roman"/>
              </a:rPr>
              <a:t>belgelendirmeleri</a:t>
            </a:r>
            <a:r>
              <a:rPr sz="2400" spc="13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şartıyla</a:t>
            </a:r>
            <a:r>
              <a:rPr sz="2400" spc="12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komisyon</a:t>
            </a:r>
            <a:r>
              <a:rPr sz="2400" spc="13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tarafından</a:t>
            </a:r>
            <a:r>
              <a:rPr sz="2400" spc="12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incelenerek</a:t>
            </a:r>
            <a:r>
              <a:rPr sz="2400" spc="130" dirty="0">
                <a:latin typeface="Times New Roman"/>
                <a:cs typeface="Times New Roman"/>
              </a:rPr>
              <a:t>  </a:t>
            </a:r>
            <a:r>
              <a:rPr sz="2400" b="1" dirty="0">
                <a:solidFill>
                  <a:srgbClr val="4471C4"/>
                </a:solidFill>
                <a:latin typeface="Times New Roman"/>
                <a:cs typeface="Times New Roman"/>
              </a:rPr>
              <a:t>bir</a:t>
            </a:r>
            <a:r>
              <a:rPr sz="2400" b="1" spc="105" dirty="0">
                <a:solidFill>
                  <a:srgbClr val="4471C4"/>
                </a:solidFill>
                <a:latin typeface="Times New Roman"/>
                <a:cs typeface="Times New Roman"/>
              </a:rPr>
              <a:t>  </a:t>
            </a:r>
            <a:r>
              <a:rPr sz="2400" b="1" spc="-10" dirty="0">
                <a:solidFill>
                  <a:srgbClr val="4471C4"/>
                </a:solidFill>
                <a:latin typeface="Times New Roman"/>
                <a:cs typeface="Times New Roman"/>
              </a:rPr>
              <a:t>stajı </a:t>
            </a:r>
            <a:r>
              <a:rPr sz="2400" b="1" dirty="0">
                <a:solidFill>
                  <a:srgbClr val="4471C4"/>
                </a:solidFill>
                <a:latin typeface="Times New Roman"/>
                <a:cs typeface="Times New Roman"/>
              </a:rPr>
              <a:t>kabul</a:t>
            </a:r>
            <a:r>
              <a:rPr sz="2400" b="1" spc="-30" dirty="0">
                <a:solidFill>
                  <a:srgbClr val="4471C4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4471C4"/>
                </a:solidFill>
                <a:latin typeface="Times New Roman"/>
                <a:cs typeface="Times New Roman"/>
              </a:rPr>
              <a:t>veya</a:t>
            </a:r>
            <a:r>
              <a:rPr sz="2400" b="1" spc="-40" dirty="0">
                <a:solidFill>
                  <a:srgbClr val="4471C4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4471C4"/>
                </a:solidFill>
                <a:latin typeface="Times New Roman"/>
                <a:cs typeface="Times New Roman"/>
              </a:rPr>
              <a:t>reddedilir.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Staj</a:t>
            </a:r>
            <a:r>
              <a:rPr spc="-55" dirty="0"/>
              <a:t> </a:t>
            </a:r>
            <a:r>
              <a:rPr dirty="0"/>
              <a:t>Defterlerinin</a:t>
            </a:r>
            <a:r>
              <a:rPr spc="-55" dirty="0"/>
              <a:t> </a:t>
            </a:r>
            <a:r>
              <a:rPr spc="-10" dirty="0"/>
              <a:t>Değerlendirilmesi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A0F6C7-641A-8082-B4F8-030D22E0E300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078F041C-EAD3-904F-B018-0D21B8621885}" type="datetime1">
              <a:rPr lang="tr-TR" smtClean="0"/>
              <a:t>8.05.2025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7DC65F-EF02-8A15-38A4-B137677C6E4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TR" smtClean="0"/>
              <a:t>32</a:t>
            </a:fld>
            <a:endParaRPr lang="en-T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b="1" dirty="0">
                <a:solidFill>
                  <a:srgbClr val="6F2F9F"/>
                </a:solidFill>
                <a:latin typeface="Times New Roman"/>
                <a:cs typeface="Times New Roman"/>
              </a:rPr>
              <a:t>Birbirine</a:t>
            </a:r>
            <a:r>
              <a:rPr b="1" spc="9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6F2F9F"/>
                </a:solidFill>
                <a:latin typeface="Times New Roman"/>
                <a:cs typeface="Times New Roman"/>
              </a:rPr>
              <a:t>benzeyen</a:t>
            </a:r>
            <a:r>
              <a:rPr dirty="0"/>
              <a:t>,</a:t>
            </a:r>
            <a:r>
              <a:rPr spc="95" dirty="0"/>
              <a:t> </a:t>
            </a:r>
            <a:r>
              <a:rPr dirty="0"/>
              <a:t>aynı</a:t>
            </a:r>
            <a:r>
              <a:rPr spc="95" dirty="0"/>
              <a:t> </a:t>
            </a:r>
            <a:r>
              <a:rPr dirty="0"/>
              <a:t>konuları</a:t>
            </a:r>
            <a:r>
              <a:rPr spc="85" dirty="0"/>
              <a:t> </a:t>
            </a:r>
            <a:r>
              <a:rPr dirty="0"/>
              <a:t>içeren,</a:t>
            </a:r>
            <a:r>
              <a:rPr spc="95" dirty="0"/>
              <a:t> </a:t>
            </a:r>
            <a:r>
              <a:rPr b="1" dirty="0">
                <a:solidFill>
                  <a:srgbClr val="6F2F9F"/>
                </a:solidFill>
                <a:latin typeface="Times New Roman"/>
                <a:cs typeface="Times New Roman"/>
              </a:rPr>
              <a:t>kopya</a:t>
            </a:r>
            <a:r>
              <a:rPr b="1" spc="9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6F2F9F"/>
                </a:solidFill>
                <a:latin typeface="Times New Roman"/>
                <a:cs typeface="Times New Roman"/>
              </a:rPr>
              <a:t>izlenimi</a:t>
            </a:r>
            <a:r>
              <a:rPr b="1" spc="10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dirty="0"/>
              <a:t>veren</a:t>
            </a:r>
            <a:r>
              <a:rPr spc="90" dirty="0"/>
              <a:t> </a:t>
            </a:r>
            <a:r>
              <a:rPr dirty="0"/>
              <a:t>ve</a:t>
            </a:r>
            <a:r>
              <a:rPr spc="95" dirty="0"/>
              <a:t> </a:t>
            </a:r>
            <a:r>
              <a:rPr spc="-20" dirty="0"/>
              <a:t>ders </a:t>
            </a:r>
            <a:r>
              <a:rPr dirty="0"/>
              <a:t>kitaplarındaki</a:t>
            </a:r>
            <a:r>
              <a:rPr spc="295" dirty="0"/>
              <a:t> </a:t>
            </a:r>
            <a:r>
              <a:rPr dirty="0"/>
              <a:t>bilgilerden</a:t>
            </a:r>
            <a:r>
              <a:rPr spc="295" dirty="0"/>
              <a:t> </a:t>
            </a:r>
            <a:r>
              <a:rPr dirty="0"/>
              <a:t>oluşan</a:t>
            </a:r>
            <a:r>
              <a:rPr spc="295" dirty="0"/>
              <a:t> </a:t>
            </a:r>
            <a:r>
              <a:rPr dirty="0"/>
              <a:t>staj</a:t>
            </a:r>
            <a:r>
              <a:rPr spc="300" dirty="0"/>
              <a:t> </a:t>
            </a:r>
            <a:r>
              <a:rPr dirty="0"/>
              <a:t>raporlarını</a:t>
            </a:r>
            <a:r>
              <a:rPr spc="285" dirty="0"/>
              <a:t> </a:t>
            </a:r>
            <a:r>
              <a:rPr dirty="0"/>
              <a:t>hazırlayan</a:t>
            </a:r>
            <a:r>
              <a:rPr spc="280" dirty="0"/>
              <a:t> </a:t>
            </a:r>
            <a:r>
              <a:rPr spc="-10" dirty="0"/>
              <a:t>öğrencilerin </a:t>
            </a:r>
            <a:r>
              <a:rPr dirty="0"/>
              <a:t>stajları,</a:t>
            </a:r>
            <a:r>
              <a:rPr spc="535" dirty="0"/>
              <a:t>  </a:t>
            </a:r>
            <a:r>
              <a:rPr dirty="0"/>
              <a:t>Staj</a:t>
            </a:r>
            <a:r>
              <a:rPr spc="540" dirty="0"/>
              <a:t>  </a:t>
            </a:r>
            <a:r>
              <a:rPr dirty="0"/>
              <a:t>Değerlendirme</a:t>
            </a:r>
            <a:r>
              <a:rPr spc="540" dirty="0"/>
              <a:t>  </a:t>
            </a:r>
            <a:r>
              <a:rPr dirty="0"/>
              <a:t>Formlarına</a:t>
            </a:r>
            <a:r>
              <a:rPr spc="540" dirty="0"/>
              <a:t>  </a:t>
            </a:r>
            <a:r>
              <a:rPr dirty="0"/>
              <a:t>bakılmaksızın</a:t>
            </a:r>
            <a:r>
              <a:rPr spc="535" dirty="0"/>
              <a:t>  </a:t>
            </a:r>
            <a:r>
              <a:rPr b="1" spc="-10" dirty="0">
                <a:solidFill>
                  <a:srgbClr val="6F2F9F"/>
                </a:solidFill>
                <a:latin typeface="Times New Roman"/>
                <a:cs typeface="Times New Roman"/>
              </a:rPr>
              <a:t>tamamen reddedilir</a:t>
            </a:r>
            <a:r>
              <a:rPr spc="-10" dirty="0"/>
              <a:t>.</a:t>
            </a: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pc="-10" dirty="0"/>
          </a:p>
          <a:p>
            <a:pPr marL="12700" marR="5715" algn="just">
              <a:lnSpc>
                <a:spcPct val="100000"/>
              </a:lnSpc>
            </a:pPr>
            <a:r>
              <a:rPr dirty="0"/>
              <a:t>Staj</a:t>
            </a:r>
            <a:r>
              <a:rPr spc="120" dirty="0"/>
              <a:t>  </a:t>
            </a:r>
            <a:r>
              <a:rPr dirty="0"/>
              <a:t>sınavlarını</a:t>
            </a:r>
            <a:r>
              <a:rPr spc="125" dirty="0"/>
              <a:t>  </a:t>
            </a:r>
            <a:r>
              <a:rPr dirty="0"/>
              <a:t>başarıyla</a:t>
            </a:r>
            <a:r>
              <a:rPr spc="120" dirty="0"/>
              <a:t>  </a:t>
            </a:r>
            <a:r>
              <a:rPr dirty="0"/>
              <a:t>tamamlayan</a:t>
            </a:r>
            <a:r>
              <a:rPr spc="120" dirty="0"/>
              <a:t>  </a:t>
            </a:r>
            <a:r>
              <a:rPr dirty="0"/>
              <a:t>öğrencilerin</a:t>
            </a:r>
            <a:r>
              <a:rPr spc="120" dirty="0"/>
              <a:t>  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başarı</a:t>
            </a:r>
            <a:r>
              <a:rPr b="1" spc="120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pc="-10" dirty="0"/>
              <a:t>durumları </a:t>
            </a:r>
            <a:r>
              <a:rPr dirty="0"/>
              <a:t>sisteme</a:t>
            </a:r>
            <a:r>
              <a:rPr spc="420" dirty="0"/>
              <a:t> 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YETERLİ</a:t>
            </a:r>
            <a:r>
              <a:rPr b="1" spc="4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(YT)</a:t>
            </a:r>
            <a:r>
              <a:rPr dirty="0"/>
              <a:t>,</a:t>
            </a:r>
            <a:r>
              <a:rPr spc="420" dirty="0"/>
              <a:t> 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başarısız</a:t>
            </a:r>
            <a:r>
              <a:rPr b="1" spc="4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/>
              <a:t>olan</a:t>
            </a:r>
            <a:r>
              <a:rPr spc="425" dirty="0"/>
              <a:t> </a:t>
            </a:r>
            <a:r>
              <a:rPr dirty="0"/>
              <a:t>öğrencilerin</a:t>
            </a:r>
            <a:r>
              <a:rPr spc="409" dirty="0"/>
              <a:t> </a:t>
            </a:r>
            <a:r>
              <a:rPr dirty="0"/>
              <a:t>ise</a:t>
            </a:r>
            <a:r>
              <a:rPr spc="400" dirty="0"/>
              <a:t> </a:t>
            </a:r>
            <a:r>
              <a:rPr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YETERSİZ 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(YZ)</a:t>
            </a:r>
            <a:r>
              <a:rPr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/>
              <a:t>olarak</a:t>
            </a:r>
            <a:r>
              <a:rPr spc="-55" dirty="0"/>
              <a:t> </a:t>
            </a:r>
            <a:r>
              <a:rPr spc="-10" dirty="0"/>
              <a:t>girilecektir.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Staj</a:t>
            </a:r>
            <a:r>
              <a:rPr spc="-55" dirty="0"/>
              <a:t> </a:t>
            </a:r>
            <a:r>
              <a:rPr dirty="0"/>
              <a:t>Defterlerinin</a:t>
            </a:r>
            <a:r>
              <a:rPr spc="-55" dirty="0"/>
              <a:t> </a:t>
            </a:r>
            <a:r>
              <a:rPr spc="-10" dirty="0"/>
              <a:t>Değerlendirilmesi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E14733-D87E-8011-ED3E-783C231F6D4B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9BB556A2-0BE3-4D4A-946E-BE993DAC7508}" type="datetime1">
              <a:rPr lang="tr-TR" smtClean="0"/>
              <a:t>8.05.2025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851AC5-8609-AEA1-739B-BCDC12AFCD38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TR" smtClean="0"/>
              <a:t>33</a:t>
            </a:fld>
            <a:endParaRPr lang="en-TR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83867" y="2360066"/>
            <a:ext cx="8252459" cy="2038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4400" spc="-45" dirty="0"/>
              <a:t>STAJ</a:t>
            </a:r>
            <a:r>
              <a:rPr sz="4400" spc="-85" dirty="0"/>
              <a:t> </a:t>
            </a:r>
            <a:r>
              <a:rPr sz="4400" dirty="0"/>
              <a:t>SÜRESİ</a:t>
            </a:r>
            <a:r>
              <a:rPr sz="4400" spc="-155" dirty="0"/>
              <a:t> </a:t>
            </a:r>
            <a:r>
              <a:rPr sz="4400" dirty="0"/>
              <a:t>VE</a:t>
            </a:r>
            <a:r>
              <a:rPr sz="4400" spc="-80" dirty="0"/>
              <a:t> </a:t>
            </a:r>
            <a:r>
              <a:rPr sz="4400" spc="-10" dirty="0"/>
              <a:t>SONRASINDA </a:t>
            </a:r>
            <a:r>
              <a:rPr sz="4400" dirty="0"/>
              <a:t>KARŞILAŞILAN</a:t>
            </a:r>
            <a:r>
              <a:rPr sz="4400" spc="-110" dirty="0"/>
              <a:t> </a:t>
            </a:r>
            <a:r>
              <a:rPr sz="4400" spc="-10" dirty="0"/>
              <a:t>GENEL PROBLEMLER</a:t>
            </a:r>
            <a:endParaRPr sz="440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65E96B-643E-0B24-78A0-D7E6938D1ADB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F5CF2327-FD91-2E4B-88D3-45A1FAA37D71}" type="datetime1">
              <a:rPr lang="tr-TR" smtClean="0"/>
              <a:t>8.05.2025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DF7F89-F7DB-4071-7C93-CCB95BC078E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TR" smtClean="0"/>
              <a:t>34</a:t>
            </a:fld>
            <a:endParaRPr lang="en-TR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74422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dirty="0"/>
              <a:t>Staj</a:t>
            </a:r>
            <a:r>
              <a:rPr spc="215" dirty="0"/>
              <a:t>   </a:t>
            </a:r>
            <a:r>
              <a:rPr dirty="0"/>
              <a:t>komisyonu</a:t>
            </a:r>
            <a:r>
              <a:rPr spc="210" dirty="0"/>
              <a:t>   </a:t>
            </a:r>
            <a:r>
              <a:rPr dirty="0"/>
              <a:t>üyesine</a:t>
            </a:r>
            <a:r>
              <a:rPr spc="210" dirty="0"/>
              <a:t>   </a:t>
            </a:r>
            <a:r>
              <a:rPr dirty="0"/>
              <a:t>yapılan</a:t>
            </a:r>
            <a:r>
              <a:rPr spc="210" dirty="0"/>
              <a:t>   </a:t>
            </a:r>
            <a:r>
              <a:rPr dirty="0"/>
              <a:t>ön</a:t>
            </a:r>
            <a:r>
              <a:rPr spc="210" dirty="0"/>
              <a:t>   </a:t>
            </a:r>
            <a:r>
              <a:rPr dirty="0"/>
              <a:t>başvuruda</a:t>
            </a:r>
            <a:r>
              <a:rPr spc="210" dirty="0"/>
              <a:t>   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beyan</a:t>
            </a:r>
            <a:r>
              <a:rPr b="1" spc="210" dirty="0">
                <a:solidFill>
                  <a:srgbClr val="FF0000"/>
                </a:solidFill>
                <a:latin typeface="Times New Roman"/>
                <a:cs typeface="Times New Roman"/>
              </a:rPr>
              <a:t>   </a:t>
            </a:r>
            <a:r>
              <a:rPr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edilen 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kurum/firma</a:t>
            </a:r>
            <a:r>
              <a:rPr b="1" spc="37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/>
              <a:t>ile</a:t>
            </a:r>
            <a:r>
              <a:rPr spc="375" dirty="0"/>
              <a:t> </a:t>
            </a:r>
            <a:r>
              <a:rPr dirty="0"/>
              <a:t>staj</a:t>
            </a:r>
            <a:r>
              <a:rPr spc="375" dirty="0"/>
              <a:t> </a:t>
            </a:r>
            <a:r>
              <a:rPr dirty="0"/>
              <a:t>sonrasında</a:t>
            </a:r>
            <a:r>
              <a:rPr spc="375" dirty="0"/>
              <a:t> </a:t>
            </a:r>
            <a:r>
              <a:rPr dirty="0"/>
              <a:t>staj</a:t>
            </a:r>
            <a:r>
              <a:rPr spc="375" dirty="0"/>
              <a:t> </a:t>
            </a:r>
            <a:r>
              <a:rPr dirty="0"/>
              <a:t>komisyonu</a:t>
            </a:r>
            <a:r>
              <a:rPr spc="370" dirty="0"/>
              <a:t> </a:t>
            </a:r>
            <a:r>
              <a:rPr dirty="0"/>
              <a:t>üyesine</a:t>
            </a:r>
            <a:r>
              <a:rPr spc="360" dirty="0"/>
              <a:t> </a:t>
            </a:r>
            <a:r>
              <a:rPr dirty="0"/>
              <a:t>teslim</a:t>
            </a:r>
            <a:r>
              <a:rPr spc="355" dirty="0"/>
              <a:t> </a:t>
            </a:r>
            <a:r>
              <a:rPr spc="-10" dirty="0"/>
              <a:t>edilen 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staj</a:t>
            </a:r>
            <a:r>
              <a:rPr b="1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evraklarında</a:t>
            </a:r>
            <a:r>
              <a:rPr b="1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yer</a:t>
            </a:r>
            <a:r>
              <a:rPr b="1" spc="-8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alan</a:t>
            </a:r>
            <a:r>
              <a:rPr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kurumun/firmanın</a:t>
            </a:r>
            <a:r>
              <a:rPr b="1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farklı</a:t>
            </a:r>
            <a:r>
              <a:rPr b="1" spc="-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pc="-10" dirty="0"/>
              <a:t>olması,</a:t>
            </a: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pc="-10" dirty="0"/>
          </a:p>
          <a:p>
            <a:pPr marL="12700" algn="just">
              <a:lnSpc>
                <a:spcPct val="100000"/>
              </a:lnSpc>
            </a:pPr>
            <a:r>
              <a:rPr dirty="0"/>
              <a:t>Staj</a:t>
            </a:r>
            <a:r>
              <a:rPr spc="130" dirty="0"/>
              <a:t>  </a:t>
            </a:r>
            <a:r>
              <a:rPr dirty="0"/>
              <a:t>süresince</a:t>
            </a:r>
            <a:r>
              <a:rPr spc="135" dirty="0"/>
              <a:t>  </a:t>
            </a:r>
            <a:r>
              <a:rPr dirty="0"/>
              <a:t>yapılacak</a:t>
            </a:r>
            <a:r>
              <a:rPr spc="135" dirty="0"/>
              <a:t>  </a:t>
            </a:r>
            <a:r>
              <a:rPr dirty="0"/>
              <a:t>olan</a:t>
            </a:r>
            <a:r>
              <a:rPr spc="125" dirty="0"/>
              <a:t>  </a:t>
            </a:r>
            <a:r>
              <a:rPr dirty="0"/>
              <a:t>işlemleri</a:t>
            </a:r>
            <a:r>
              <a:rPr spc="135" dirty="0"/>
              <a:t>  </a:t>
            </a:r>
            <a:r>
              <a:rPr b="1" dirty="0">
                <a:solidFill>
                  <a:srgbClr val="EC7C30"/>
                </a:solidFill>
                <a:latin typeface="Times New Roman"/>
                <a:cs typeface="Times New Roman"/>
              </a:rPr>
              <a:t>şahsen</a:t>
            </a:r>
            <a:r>
              <a:rPr b="1" spc="130" dirty="0">
                <a:solidFill>
                  <a:srgbClr val="EC7C30"/>
                </a:solidFill>
                <a:latin typeface="Times New Roman"/>
                <a:cs typeface="Times New Roman"/>
              </a:rPr>
              <a:t>  </a:t>
            </a:r>
            <a:r>
              <a:rPr b="1" dirty="0">
                <a:solidFill>
                  <a:srgbClr val="EC7C30"/>
                </a:solidFill>
                <a:latin typeface="Times New Roman"/>
                <a:cs typeface="Times New Roman"/>
              </a:rPr>
              <a:t>yapmak</a:t>
            </a:r>
            <a:r>
              <a:rPr b="1" spc="135" dirty="0">
                <a:solidFill>
                  <a:srgbClr val="EC7C30"/>
                </a:solidFill>
                <a:latin typeface="Times New Roman"/>
                <a:cs typeface="Times New Roman"/>
              </a:rPr>
              <a:t>  </a:t>
            </a:r>
            <a:r>
              <a:rPr b="1" dirty="0">
                <a:solidFill>
                  <a:srgbClr val="EC7C30"/>
                </a:solidFill>
                <a:latin typeface="Times New Roman"/>
                <a:cs typeface="Times New Roman"/>
              </a:rPr>
              <a:t>yerine</a:t>
            </a:r>
            <a:r>
              <a:rPr b="1" spc="130" dirty="0">
                <a:solidFill>
                  <a:srgbClr val="EC7C30"/>
                </a:solidFill>
                <a:latin typeface="Times New Roman"/>
                <a:cs typeface="Times New Roman"/>
              </a:rPr>
              <a:t>  </a:t>
            </a:r>
            <a:r>
              <a:rPr spc="-25" dirty="0"/>
              <a:t>bir</a:t>
            </a:r>
          </a:p>
          <a:p>
            <a:pPr marL="12700" algn="just">
              <a:lnSpc>
                <a:spcPct val="100000"/>
              </a:lnSpc>
            </a:pPr>
            <a:r>
              <a:rPr b="1" dirty="0">
                <a:solidFill>
                  <a:srgbClr val="EC7C30"/>
                </a:solidFill>
                <a:latin typeface="Times New Roman"/>
                <a:cs typeface="Times New Roman"/>
              </a:rPr>
              <a:t>başkasına</a:t>
            </a:r>
            <a:r>
              <a:rPr b="1" spc="-90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b="1" spc="-10" dirty="0">
                <a:solidFill>
                  <a:srgbClr val="EC7C30"/>
                </a:solidFill>
                <a:latin typeface="Times New Roman"/>
                <a:cs typeface="Times New Roman"/>
              </a:rPr>
              <a:t>yaptırmak</a:t>
            </a:r>
            <a:r>
              <a:rPr spc="-10" dirty="0"/>
              <a:t>,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Staj</a:t>
            </a:r>
            <a:r>
              <a:rPr spc="-40" dirty="0"/>
              <a:t> </a:t>
            </a:r>
            <a:r>
              <a:rPr dirty="0"/>
              <a:t>Süresi</a:t>
            </a:r>
            <a:r>
              <a:rPr spc="-20" dirty="0"/>
              <a:t> </a:t>
            </a:r>
            <a:r>
              <a:rPr dirty="0"/>
              <a:t>ve</a:t>
            </a:r>
            <a:r>
              <a:rPr spc="-30" dirty="0"/>
              <a:t> </a:t>
            </a:r>
            <a:r>
              <a:rPr dirty="0"/>
              <a:t>Sonrasında</a:t>
            </a:r>
            <a:r>
              <a:rPr spc="-45" dirty="0"/>
              <a:t> </a:t>
            </a:r>
            <a:r>
              <a:rPr dirty="0"/>
              <a:t>Karşılaşılan</a:t>
            </a:r>
            <a:r>
              <a:rPr spc="-50" dirty="0"/>
              <a:t> </a:t>
            </a:r>
            <a:r>
              <a:rPr dirty="0"/>
              <a:t>Genel</a:t>
            </a:r>
            <a:r>
              <a:rPr spc="-20" dirty="0"/>
              <a:t> </a:t>
            </a:r>
            <a:r>
              <a:rPr spc="-10" dirty="0"/>
              <a:t>Problemler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CDFD7D-A2CF-8D83-7606-E4976FDCC821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04CD06CA-7C00-4C44-A6C9-A625E5A4719B}" type="datetime1">
              <a:rPr lang="tr-TR" smtClean="0"/>
              <a:t>8.05.2025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0BFC2D-67CE-CCE5-C4BE-F57CE10F952C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TR" smtClean="0"/>
              <a:t>35</a:t>
            </a:fld>
            <a:endParaRPr lang="en-T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2739" y="1386522"/>
            <a:ext cx="7147559" cy="1488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Teslim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edilecek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olan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staj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evraklarında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2F9F"/>
                </a:solidFill>
                <a:latin typeface="Times New Roman"/>
                <a:cs typeface="Times New Roman"/>
              </a:rPr>
              <a:t>eksiklik</a:t>
            </a:r>
            <a:r>
              <a:rPr sz="2400" b="1" spc="-6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bulunması,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 marR="256540">
              <a:lnSpc>
                <a:spcPct val="100000"/>
              </a:lnSpc>
              <a:tabLst>
                <a:tab pos="1640205" algn="l"/>
                <a:tab pos="2912745" algn="l"/>
                <a:tab pos="3796665" algn="l"/>
                <a:tab pos="4697095" algn="l"/>
                <a:tab pos="5867400" algn="l"/>
              </a:tabLst>
            </a:pPr>
            <a:r>
              <a:rPr sz="2400" b="1" spc="-10" dirty="0">
                <a:solidFill>
                  <a:srgbClr val="EC7C30"/>
                </a:solidFill>
                <a:latin typeface="Times New Roman"/>
                <a:cs typeface="Times New Roman"/>
              </a:rPr>
              <a:t>İnternette</a:t>
            </a:r>
            <a:r>
              <a:rPr sz="2400" b="1" dirty="0">
                <a:solidFill>
                  <a:srgbClr val="EC7C30"/>
                </a:solidFill>
                <a:latin typeface="Times New Roman"/>
                <a:cs typeface="Times New Roman"/>
              </a:rPr>
              <a:t>	</a:t>
            </a:r>
            <a:r>
              <a:rPr sz="2400" b="1" spc="-10" dirty="0">
                <a:solidFill>
                  <a:srgbClr val="EC7C30"/>
                </a:solidFill>
                <a:latin typeface="Times New Roman"/>
                <a:cs typeface="Times New Roman"/>
              </a:rPr>
              <a:t>mevcut</a:t>
            </a:r>
            <a:r>
              <a:rPr sz="2400" b="1" dirty="0">
                <a:solidFill>
                  <a:srgbClr val="EC7C30"/>
                </a:solidFill>
                <a:latin typeface="Times New Roman"/>
                <a:cs typeface="Times New Roman"/>
              </a:rPr>
              <a:t>	</a:t>
            </a:r>
            <a:r>
              <a:rPr sz="2400" b="1" spc="-20" dirty="0">
                <a:solidFill>
                  <a:srgbClr val="EC7C30"/>
                </a:solidFill>
                <a:latin typeface="Times New Roman"/>
                <a:cs typeface="Times New Roman"/>
              </a:rPr>
              <a:t>olan</a:t>
            </a:r>
            <a:r>
              <a:rPr sz="2400" b="1" dirty="0">
                <a:solidFill>
                  <a:srgbClr val="EC7C30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latin typeface="Times New Roman"/>
                <a:cs typeface="Times New Roman"/>
              </a:rPr>
              <a:t>veya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b="1" spc="-10" dirty="0">
                <a:solidFill>
                  <a:srgbClr val="EC7C30"/>
                </a:solidFill>
                <a:latin typeface="Times New Roman"/>
                <a:cs typeface="Times New Roman"/>
              </a:rPr>
              <a:t>önceki</a:t>
            </a:r>
            <a:r>
              <a:rPr sz="2400" b="1" dirty="0">
                <a:solidFill>
                  <a:srgbClr val="EC7C30"/>
                </a:solidFill>
                <a:latin typeface="Times New Roman"/>
                <a:cs typeface="Times New Roman"/>
              </a:rPr>
              <a:t>	</a:t>
            </a:r>
            <a:r>
              <a:rPr sz="2400" b="1" spc="-10" dirty="0">
                <a:solidFill>
                  <a:srgbClr val="EC7C30"/>
                </a:solidFill>
                <a:latin typeface="Times New Roman"/>
                <a:cs typeface="Times New Roman"/>
              </a:rPr>
              <a:t>yıllarda </a:t>
            </a:r>
            <a:r>
              <a:rPr sz="2400" b="1" dirty="0">
                <a:solidFill>
                  <a:srgbClr val="EC7C30"/>
                </a:solidFill>
                <a:latin typeface="Times New Roman"/>
                <a:cs typeface="Times New Roman"/>
              </a:rPr>
              <a:t>defterlerinden</a:t>
            </a:r>
            <a:r>
              <a:rPr sz="2400" b="1" spc="-50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kopyalayarak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staj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defterini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doldurmak,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97543" y="2118042"/>
            <a:ext cx="99186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EC7C30"/>
                </a:solidFill>
                <a:latin typeface="Times New Roman"/>
                <a:cs typeface="Times New Roman"/>
              </a:rPr>
              <a:t>yapılan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088371" y="2118042"/>
            <a:ext cx="5003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20" dirty="0">
                <a:solidFill>
                  <a:srgbClr val="EC7C30"/>
                </a:solidFill>
                <a:latin typeface="Times New Roman"/>
                <a:cs typeface="Times New Roman"/>
              </a:rPr>
              <a:t>staj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02739" y="3215322"/>
            <a:ext cx="85293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25" dirty="0">
                <a:solidFill>
                  <a:srgbClr val="6FAC46"/>
                </a:solidFill>
                <a:latin typeface="Times New Roman"/>
                <a:cs typeface="Times New Roman"/>
              </a:rPr>
              <a:t>Aynı</a:t>
            </a:r>
            <a:r>
              <a:rPr sz="2400" b="1" spc="-35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AC46"/>
                </a:solidFill>
                <a:latin typeface="Times New Roman"/>
                <a:cs typeface="Times New Roman"/>
              </a:rPr>
              <a:t>işyerinde</a:t>
            </a:r>
            <a:r>
              <a:rPr sz="2400" b="1" spc="-70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staj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yapan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öğrencilerin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AC46"/>
                </a:solidFill>
                <a:latin typeface="Times New Roman"/>
                <a:cs typeface="Times New Roman"/>
              </a:rPr>
              <a:t>staj</a:t>
            </a:r>
            <a:r>
              <a:rPr sz="2400" b="1" spc="-50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AC46"/>
                </a:solidFill>
                <a:latin typeface="Times New Roman"/>
                <a:cs typeface="Times New Roman"/>
              </a:rPr>
              <a:t>defterlerinin</a:t>
            </a:r>
            <a:r>
              <a:rPr sz="2400" b="1" spc="-85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AC46"/>
                </a:solidFill>
                <a:latin typeface="Times New Roman"/>
                <a:cs typeface="Times New Roman"/>
              </a:rPr>
              <a:t>aynı</a:t>
            </a:r>
            <a:r>
              <a:rPr sz="2400" b="1" spc="-40" dirty="0">
                <a:solidFill>
                  <a:srgbClr val="6FAC46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olması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Staj</a:t>
            </a:r>
            <a:r>
              <a:rPr spc="-40" dirty="0"/>
              <a:t> </a:t>
            </a:r>
            <a:r>
              <a:rPr dirty="0"/>
              <a:t>Süresi</a:t>
            </a:r>
            <a:r>
              <a:rPr spc="-20" dirty="0"/>
              <a:t> </a:t>
            </a:r>
            <a:r>
              <a:rPr dirty="0"/>
              <a:t>ve</a:t>
            </a:r>
            <a:r>
              <a:rPr spc="-30" dirty="0"/>
              <a:t> </a:t>
            </a:r>
            <a:r>
              <a:rPr dirty="0"/>
              <a:t>Sonrasında</a:t>
            </a:r>
            <a:r>
              <a:rPr spc="-45" dirty="0"/>
              <a:t> </a:t>
            </a:r>
            <a:r>
              <a:rPr dirty="0"/>
              <a:t>Karşılaşılan</a:t>
            </a:r>
            <a:r>
              <a:rPr spc="-50" dirty="0"/>
              <a:t> </a:t>
            </a:r>
            <a:r>
              <a:rPr dirty="0"/>
              <a:t>Genel</a:t>
            </a:r>
            <a:r>
              <a:rPr spc="-20" dirty="0"/>
              <a:t> </a:t>
            </a:r>
            <a:r>
              <a:rPr spc="-10" dirty="0"/>
              <a:t>Problemler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1E0D73-60DA-12F4-28AA-BFA1283EF075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D5412751-CE36-9B46-A4C5-21CB273444C2}" type="datetime1">
              <a:rPr lang="tr-TR" smtClean="0"/>
              <a:t>8.05.2025</a:t>
            </a:fld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FF37B5B-7A3D-70A2-345F-B53642A7B780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TR" smtClean="0"/>
              <a:t>36</a:t>
            </a:fld>
            <a:endParaRPr lang="en-TR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00477" y="2360066"/>
            <a:ext cx="71901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45" dirty="0"/>
              <a:t>STAJ</a:t>
            </a:r>
            <a:r>
              <a:rPr sz="4400" spc="-150" dirty="0"/>
              <a:t> </a:t>
            </a:r>
            <a:r>
              <a:rPr sz="4400" spc="-10" dirty="0"/>
              <a:t>DERSİNİN</a:t>
            </a:r>
            <a:r>
              <a:rPr sz="4400" spc="-275" dirty="0"/>
              <a:t> </a:t>
            </a:r>
            <a:r>
              <a:rPr sz="4400" spc="-10" dirty="0"/>
              <a:t>ALINMASI</a:t>
            </a:r>
            <a:endParaRPr sz="440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80E7A5-CE9C-91E7-ECEC-129C1BB209DD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E77F793D-773C-DC48-9D6A-FF19C882B36B}" type="datetime1">
              <a:rPr lang="tr-TR" smtClean="0"/>
              <a:t>8.05.2025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04CBDC-C023-AD09-ABA9-215C02A40A59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TR" smtClean="0"/>
              <a:t>37</a:t>
            </a:fld>
            <a:endParaRPr lang="en-TR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dirty="0"/>
              <a:t>Üniversitemizde</a:t>
            </a:r>
            <a:r>
              <a:rPr spc="70" dirty="0"/>
              <a:t> </a:t>
            </a:r>
            <a:r>
              <a:rPr dirty="0"/>
              <a:t>yapılan</a:t>
            </a:r>
            <a:r>
              <a:rPr spc="55" dirty="0"/>
              <a:t> </a:t>
            </a:r>
            <a:r>
              <a:rPr dirty="0"/>
              <a:t>stajlar</a:t>
            </a:r>
            <a:r>
              <a:rPr spc="75" dirty="0"/>
              <a:t> </a:t>
            </a:r>
            <a:r>
              <a:rPr dirty="0"/>
              <a:t>ders</a:t>
            </a:r>
            <a:r>
              <a:rPr spc="65" dirty="0"/>
              <a:t> </a:t>
            </a:r>
            <a:r>
              <a:rPr dirty="0"/>
              <a:t>hükmünde</a:t>
            </a:r>
            <a:r>
              <a:rPr spc="70" dirty="0"/>
              <a:t> </a:t>
            </a:r>
            <a:r>
              <a:rPr dirty="0"/>
              <a:t>olduğundan,</a:t>
            </a:r>
            <a:r>
              <a:rPr spc="60" dirty="0"/>
              <a:t> </a:t>
            </a:r>
            <a:r>
              <a:rPr spc="-10" dirty="0"/>
              <a:t>öğrencilerin </a:t>
            </a:r>
            <a:r>
              <a:rPr dirty="0"/>
              <a:t>lisans</a:t>
            </a:r>
            <a:r>
              <a:rPr spc="295" dirty="0"/>
              <a:t> </a:t>
            </a:r>
            <a:r>
              <a:rPr dirty="0"/>
              <a:t>eğitimi</a:t>
            </a:r>
            <a:r>
              <a:rPr spc="310" dirty="0"/>
              <a:t> </a:t>
            </a:r>
            <a:r>
              <a:rPr dirty="0"/>
              <a:t>süresince</a:t>
            </a:r>
            <a:r>
              <a:rPr spc="305" dirty="0"/>
              <a:t> 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yedinci</a:t>
            </a:r>
            <a:r>
              <a:rPr b="1" spc="30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yarıyıldan</a:t>
            </a:r>
            <a:r>
              <a:rPr b="1" spc="30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itibaren</a:t>
            </a:r>
            <a:r>
              <a:rPr b="1" spc="2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istedikleri</a:t>
            </a:r>
            <a:r>
              <a:rPr b="1" spc="29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pc="-10" dirty="0"/>
              <a:t>dönem </a:t>
            </a:r>
            <a:r>
              <a:rPr dirty="0"/>
              <a:t>veya</a:t>
            </a:r>
            <a:r>
              <a:rPr spc="114" dirty="0"/>
              <a:t> </a:t>
            </a:r>
            <a:r>
              <a:rPr dirty="0"/>
              <a:t>dönemlerde</a:t>
            </a:r>
            <a:r>
              <a:rPr spc="114" dirty="0"/>
              <a:t> 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Staj</a:t>
            </a:r>
            <a:r>
              <a:rPr b="1" spc="10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/>
              <a:t>dersini</a:t>
            </a:r>
            <a:r>
              <a:rPr spc="114" dirty="0"/>
              <a:t> 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bir</a:t>
            </a:r>
            <a:r>
              <a:rPr b="1" spc="7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defaya</a:t>
            </a:r>
            <a:r>
              <a:rPr b="1" spc="1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/>
              <a:t>mahsus</a:t>
            </a:r>
            <a:r>
              <a:rPr spc="114" dirty="0"/>
              <a:t> </a:t>
            </a:r>
            <a:r>
              <a:rPr dirty="0"/>
              <a:t>olmak</a:t>
            </a:r>
            <a:r>
              <a:rPr spc="114" dirty="0"/>
              <a:t> </a:t>
            </a:r>
            <a:r>
              <a:rPr dirty="0"/>
              <a:t>üzere</a:t>
            </a:r>
            <a:r>
              <a:rPr spc="114" dirty="0"/>
              <a:t> </a:t>
            </a:r>
            <a:r>
              <a:rPr spc="-10" dirty="0"/>
              <a:t>seçmeleri gerekmektedir.</a:t>
            </a:r>
          </a:p>
          <a:p>
            <a:pPr>
              <a:lnSpc>
                <a:spcPct val="100000"/>
              </a:lnSpc>
            </a:pPr>
            <a:endParaRPr spc="-10" dirty="0"/>
          </a:p>
          <a:p>
            <a:pPr>
              <a:lnSpc>
                <a:spcPct val="100000"/>
              </a:lnSpc>
              <a:spcBef>
                <a:spcPts val="240"/>
              </a:spcBef>
            </a:pPr>
            <a:endParaRPr spc="-10" dirty="0"/>
          </a:p>
          <a:p>
            <a:pPr marL="12700" marR="7620" algn="just">
              <a:lnSpc>
                <a:spcPct val="100000"/>
              </a:lnSpc>
            </a:pPr>
            <a:r>
              <a:rPr dirty="0"/>
              <a:t>Söz</a:t>
            </a:r>
            <a:r>
              <a:rPr spc="-25" dirty="0"/>
              <a:t> </a:t>
            </a:r>
            <a:r>
              <a:rPr dirty="0"/>
              <a:t>konusu</a:t>
            </a:r>
            <a:r>
              <a:rPr spc="-25" dirty="0"/>
              <a:t> </a:t>
            </a:r>
            <a:r>
              <a:rPr dirty="0"/>
              <a:t>dönemde</a:t>
            </a:r>
            <a:r>
              <a:rPr spc="-25" dirty="0"/>
              <a:t> </a:t>
            </a:r>
            <a:r>
              <a:rPr b="1" dirty="0">
                <a:solidFill>
                  <a:srgbClr val="4471C4"/>
                </a:solidFill>
                <a:latin typeface="Times New Roman"/>
                <a:cs typeface="Times New Roman"/>
              </a:rPr>
              <a:t>staj</a:t>
            </a:r>
            <a:r>
              <a:rPr b="1" spc="-20" dirty="0">
                <a:solidFill>
                  <a:srgbClr val="4471C4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4471C4"/>
                </a:solidFill>
                <a:latin typeface="Times New Roman"/>
                <a:cs typeface="Times New Roman"/>
              </a:rPr>
              <a:t>dersini</a:t>
            </a:r>
            <a:r>
              <a:rPr b="1" spc="-15" dirty="0">
                <a:solidFill>
                  <a:srgbClr val="4471C4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4471C4"/>
                </a:solidFill>
                <a:latin typeface="Times New Roman"/>
                <a:cs typeface="Times New Roman"/>
              </a:rPr>
              <a:t>seçmeyen</a:t>
            </a:r>
            <a:r>
              <a:rPr b="1" spc="-25" dirty="0">
                <a:solidFill>
                  <a:srgbClr val="4471C4"/>
                </a:solidFill>
                <a:latin typeface="Times New Roman"/>
                <a:cs typeface="Times New Roman"/>
              </a:rPr>
              <a:t> </a:t>
            </a:r>
            <a:r>
              <a:rPr dirty="0"/>
              <a:t>öğrencilerin</a:t>
            </a:r>
            <a:r>
              <a:rPr spc="-25" dirty="0"/>
              <a:t> </a:t>
            </a:r>
            <a:r>
              <a:rPr dirty="0"/>
              <a:t>bu</a:t>
            </a:r>
            <a:r>
              <a:rPr spc="-35" dirty="0"/>
              <a:t> </a:t>
            </a:r>
            <a:r>
              <a:rPr dirty="0"/>
              <a:t>durumu</a:t>
            </a:r>
            <a:r>
              <a:rPr spc="-20" dirty="0"/>
              <a:t> </a:t>
            </a:r>
            <a:r>
              <a:rPr b="1" spc="-20" dirty="0">
                <a:solidFill>
                  <a:srgbClr val="4471C4"/>
                </a:solidFill>
                <a:latin typeface="Times New Roman"/>
                <a:cs typeface="Times New Roman"/>
              </a:rPr>
              <a:t>staj </a:t>
            </a:r>
            <a:r>
              <a:rPr b="1" dirty="0">
                <a:solidFill>
                  <a:srgbClr val="4471C4"/>
                </a:solidFill>
                <a:latin typeface="Times New Roman"/>
                <a:cs typeface="Times New Roman"/>
              </a:rPr>
              <a:t>komisyonuna</a:t>
            </a:r>
            <a:r>
              <a:rPr b="1" spc="-70" dirty="0">
                <a:solidFill>
                  <a:srgbClr val="4471C4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4471C4"/>
                </a:solidFill>
                <a:latin typeface="Times New Roman"/>
                <a:cs typeface="Times New Roman"/>
              </a:rPr>
              <a:t>bildirmesi</a:t>
            </a:r>
            <a:r>
              <a:rPr b="1" spc="-105" dirty="0">
                <a:solidFill>
                  <a:srgbClr val="4471C4"/>
                </a:solidFill>
                <a:latin typeface="Times New Roman"/>
                <a:cs typeface="Times New Roman"/>
              </a:rPr>
              <a:t> </a:t>
            </a:r>
            <a:r>
              <a:rPr spc="-10" dirty="0"/>
              <a:t>gerekmektedir.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Staj </a:t>
            </a:r>
            <a:r>
              <a:rPr spc="-10" dirty="0"/>
              <a:t>Dersinin</a:t>
            </a:r>
            <a:r>
              <a:rPr spc="-100" dirty="0"/>
              <a:t> </a:t>
            </a:r>
            <a:r>
              <a:rPr spc="-10" dirty="0"/>
              <a:t>Alınması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1666A3-8CFF-EC15-96E4-6667BB80C032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D54EB02B-D2B9-4449-B136-AE894D160DD8}" type="datetime1">
              <a:rPr lang="tr-TR" smtClean="0"/>
              <a:t>8.05.2025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98D21D-F0A7-FC48-0832-920AF5FDAFD2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TR" smtClean="0"/>
              <a:t>38</a:t>
            </a:fld>
            <a:endParaRPr lang="en-TR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28699" y="501586"/>
            <a:ext cx="8991600" cy="4803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330" marR="5080" indent="-341630" algn="just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</a:tabLst>
            </a:pPr>
            <a:r>
              <a:rPr lang="tr-TR" sz="2800" dirty="0">
                <a:latin typeface="Times New Roman"/>
                <a:cs typeface="Times New Roman"/>
              </a:rPr>
              <a:t>YAZ </a:t>
            </a:r>
            <a:r>
              <a:rPr sz="2800" dirty="0">
                <a:latin typeface="Times New Roman"/>
                <a:cs typeface="Times New Roman"/>
              </a:rPr>
              <a:t>STAJ</a:t>
            </a:r>
            <a:r>
              <a:rPr sz="2800" spc="4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BAŞVURULARININ</a:t>
            </a:r>
            <a:r>
              <a:rPr sz="2800" spc="4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TAMAMININ</a:t>
            </a:r>
            <a:r>
              <a:rPr sz="2800" spc="4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SON</a:t>
            </a:r>
            <a:r>
              <a:rPr sz="2800" spc="43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TARİHİ </a:t>
            </a:r>
            <a:r>
              <a:rPr lang="tr-TR" sz="2800" spc="-10" dirty="0">
                <a:latin typeface="Times New Roman"/>
                <a:cs typeface="Times New Roman"/>
              </a:rPr>
              <a:t>BAHAR DÖNEMİ </a:t>
            </a:r>
            <a:r>
              <a:rPr sz="2800" dirty="0">
                <a:latin typeface="Times New Roman"/>
                <a:cs typeface="Times New Roman"/>
              </a:rPr>
              <a:t>BİTİŞ</a:t>
            </a:r>
            <a:r>
              <a:rPr sz="2800" spc="5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TARİHİ</a:t>
            </a:r>
            <a:r>
              <a:rPr sz="2800" spc="565" dirty="0">
                <a:latin typeface="Times New Roman"/>
                <a:cs typeface="Times New Roman"/>
              </a:rPr>
              <a:t> </a:t>
            </a:r>
            <a:r>
              <a:rPr lang="tr-TR" sz="2800" spc="565" dirty="0">
                <a:latin typeface="Times New Roman"/>
                <a:cs typeface="Times New Roman"/>
              </a:rPr>
              <a:t>OLARAK BELİRLENMİŞTİR. </a:t>
            </a:r>
          </a:p>
          <a:p>
            <a:pPr marL="354330" marR="5080" indent="-341630" algn="just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</a:tabLst>
            </a:pPr>
            <a:endParaRPr lang="tr-TR" sz="2800" spc="565" dirty="0">
              <a:latin typeface="Times New Roman"/>
              <a:cs typeface="Times New Roman"/>
            </a:endParaRPr>
          </a:p>
          <a:p>
            <a:pPr marL="354330" marR="5080" indent="-341630" algn="just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</a:tabLst>
            </a:pPr>
            <a:endParaRPr lang="tr-TR" sz="2800" spc="565" dirty="0">
              <a:latin typeface="Times New Roman"/>
              <a:cs typeface="Times New Roman"/>
            </a:endParaRPr>
          </a:p>
          <a:p>
            <a:pPr marL="354330" marR="5080" indent="-341630" algn="just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</a:tabLst>
            </a:pPr>
            <a:r>
              <a:rPr lang="tr-TR" sz="2800" spc="565" dirty="0">
                <a:latin typeface="Times New Roman"/>
                <a:cs typeface="Times New Roman"/>
              </a:rPr>
              <a:t>ARA DÖNEMDE SADECE MEZUN DURUMUNDA OLAN ÖĞRENCİLER STAJLARI İÇİN BAŞVURABİLİR VE BAŞVURU YİNE GÜZ DÖNEMİ BİTİŞİ SON GÜNDÜR.</a:t>
            </a:r>
            <a:endParaRPr sz="2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40"/>
              </a:spcBef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A197E2-51F0-2AF1-520D-AB7AECCB326B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9BAC018F-BA7F-1246-9BDC-2373D27FDDB2}" type="datetime1">
              <a:rPr lang="tr-TR" smtClean="0"/>
              <a:t>8.05.2025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FC1CF0-2D95-47E3-53D3-1B59EA68B0D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TR" smtClean="0"/>
              <a:t>39</a:t>
            </a:fld>
            <a:endParaRPr lang="en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2739" y="579653"/>
            <a:ext cx="29070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dirty="0">
                <a:solidFill>
                  <a:srgbClr val="000000"/>
                </a:solidFill>
                <a:latin typeface="Times New Roman"/>
                <a:cs typeface="Times New Roman"/>
              </a:rPr>
              <a:t>Staj</a:t>
            </a:r>
            <a:r>
              <a:rPr sz="2400" b="0" spc="-7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b="0" dirty="0">
                <a:solidFill>
                  <a:srgbClr val="000000"/>
                </a:solidFill>
                <a:latin typeface="Times New Roman"/>
                <a:cs typeface="Times New Roman"/>
              </a:rPr>
              <a:t>Türleri</a:t>
            </a:r>
            <a:r>
              <a:rPr sz="2400" b="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b="0" dirty="0">
                <a:solidFill>
                  <a:srgbClr val="000000"/>
                </a:solidFill>
                <a:latin typeface="Times New Roman"/>
                <a:cs typeface="Times New Roman"/>
              </a:rPr>
              <a:t>ve</a:t>
            </a:r>
            <a:r>
              <a:rPr sz="2400" b="0" spc="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b="0" spc="-10" dirty="0">
                <a:solidFill>
                  <a:srgbClr val="000000"/>
                </a:solidFill>
                <a:latin typeface="Times New Roman"/>
                <a:cs typeface="Times New Roman"/>
              </a:rPr>
              <a:t>Süreleri: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02739" y="1676933"/>
            <a:ext cx="8986520" cy="3683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92605" indent="-408305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1792605" algn="l"/>
              </a:tabLst>
            </a:pPr>
            <a:r>
              <a:rPr sz="2400" b="1" spc="-50" dirty="0">
                <a:solidFill>
                  <a:srgbClr val="6F2F9F"/>
                </a:solidFill>
                <a:latin typeface="Times New Roman"/>
                <a:cs typeface="Times New Roman"/>
              </a:rPr>
              <a:t>Yapı,</a:t>
            </a:r>
            <a:r>
              <a:rPr sz="2400" b="1" spc="-3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2F9F"/>
                </a:solidFill>
                <a:latin typeface="Times New Roman"/>
                <a:cs typeface="Times New Roman"/>
              </a:rPr>
              <a:t>20</a:t>
            </a:r>
            <a:r>
              <a:rPr sz="2400" b="1" spc="-2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2F9F"/>
                </a:solidFill>
                <a:latin typeface="Times New Roman"/>
                <a:cs typeface="Times New Roman"/>
              </a:rPr>
              <a:t>iş</a:t>
            </a:r>
            <a:r>
              <a:rPr sz="2400" b="1" spc="-3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6F2F9F"/>
                </a:solidFill>
                <a:latin typeface="Times New Roman"/>
                <a:cs typeface="Times New Roman"/>
              </a:rPr>
              <a:t>günü</a:t>
            </a:r>
            <a:endParaRPr sz="2400">
              <a:latin typeface="Times New Roman"/>
              <a:cs typeface="Times New Roman"/>
            </a:endParaRPr>
          </a:p>
          <a:p>
            <a:pPr marL="1726564" indent="-342265">
              <a:lnSpc>
                <a:spcPct val="100000"/>
              </a:lnSpc>
              <a:buFont typeface="Wingdings"/>
              <a:buChar char=""/>
              <a:tabLst>
                <a:tab pos="1726564" algn="l"/>
              </a:tabLst>
            </a:pP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Ulaştırma-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Hidrolik</a:t>
            </a:r>
            <a:r>
              <a:rPr sz="2400" b="1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Geoteknik,</a:t>
            </a:r>
            <a:r>
              <a:rPr sz="2400" b="1" spc="-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20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iş</a:t>
            </a:r>
            <a:r>
              <a:rPr sz="24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günü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tabLst>
                <a:tab pos="1089660" algn="l"/>
                <a:tab pos="1664335" algn="l"/>
                <a:tab pos="2528570" algn="l"/>
                <a:tab pos="2983865" algn="l"/>
                <a:tab pos="3339465" algn="l"/>
                <a:tab pos="4151629" algn="l"/>
                <a:tab pos="4846320" algn="l"/>
                <a:tab pos="6012180" algn="l"/>
                <a:tab pos="6876415" algn="l"/>
                <a:tab pos="7637145" algn="l"/>
              </a:tabLst>
            </a:pPr>
            <a:r>
              <a:rPr sz="2400" spc="-10" dirty="0">
                <a:latin typeface="Times New Roman"/>
                <a:cs typeface="Times New Roman"/>
              </a:rPr>
              <a:t>Toplam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0" dirty="0">
                <a:latin typeface="Times New Roman"/>
                <a:cs typeface="Times New Roman"/>
              </a:rPr>
              <a:t>staj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süresi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40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24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iş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24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günü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latin typeface="Times New Roman"/>
                <a:cs typeface="Times New Roman"/>
              </a:rPr>
              <a:t>olup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öğrenim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süresi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(ders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dönemleri) </a:t>
            </a:r>
            <a:r>
              <a:rPr sz="2400" dirty="0">
                <a:latin typeface="Times New Roman"/>
                <a:cs typeface="Times New Roman"/>
              </a:rPr>
              <a:t>içinde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yapılan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4471C4"/>
                </a:solidFill>
                <a:latin typeface="Times New Roman"/>
                <a:cs typeface="Times New Roman"/>
              </a:rPr>
              <a:t>arazi,</a:t>
            </a:r>
            <a:r>
              <a:rPr sz="2400" b="1" spc="-45" dirty="0">
                <a:solidFill>
                  <a:srgbClr val="4471C4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4471C4"/>
                </a:solidFill>
                <a:latin typeface="Times New Roman"/>
                <a:cs typeface="Times New Roman"/>
              </a:rPr>
              <a:t>şantiye,</a:t>
            </a:r>
            <a:r>
              <a:rPr sz="2400" b="1" spc="-50" dirty="0">
                <a:solidFill>
                  <a:srgbClr val="4471C4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4471C4"/>
                </a:solidFill>
                <a:latin typeface="Times New Roman"/>
                <a:cs typeface="Times New Roman"/>
              </a:rPr>
              <a:t>atölye,</a:t>
            </a:r>
            <a:r>
              <a:rPr sz="2400" b="1" spc="-50" dirty="0">
                <a:solidFill>
                  <a:srgbClr val="4471C4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4471C4"/>
                </a:solidFill>
                <a:latin typeface="Times New Roman"/>
                <a:cs typeface="Times New Roman"/>
              </a:rPr>
              <a:t>laboratuvar</a:t>
            </a:r>
            <a:r>
              <a:rPr sz="2400" b="1" spc="-45" dirty="0">
                <a:solidFill>
                  <a:srgbClr val="4471C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4471C4"/>
                </a:solidFill>
                <a:latin typeface="Times New Roman"/>
                <a:cs typeface="Times New Roman"/>
              </a:rPr>
              <a:t>topografya</a:t>
            </a:r>
            <a:r>
              <a:rPr sz="2400" b="1" spc="-50" dirty="0">
                <a:solidFill>
                  <a:srgbClr val="4471C4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çalışmaları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staja</a:t>
            </a:r>
            <a:r>
              <a:rPr sz="2400" b="1" u="heavy" spc="-5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dahil</a:t>
            </a:r>
            <a:r>
              <a:rPr sz="2400" b="1" u="heavy" spc="-3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değildir</a:t>
            </a:r>
            <a:r>
              <a:rPr sz="2400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54783" y="5695725"/>
            <a:ext cx="827976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06420" marR="5080" indent="-3093720">
              <a:lnSpc>
                <a:spcPct val="100000"/>
              </a:lnSpc>
              <a:spcBef>
                <a:spcPts val="100"/>
              </a:spcBef>
            </a:pPr>
            <a:r>
              <a:rPr sz="3600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Öğrenci</a:t>
            </a:r>
            <a:r>
              <a:rPr sz="3600" u="heavy" spc="-7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600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2</a:t>
            </a:r>
            <a:r>
              <a:rPr sz="3600" u="heavy" spc="-6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600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stajı</a:t>
            </a:r>
            <a:r>
              <a:rPr sz="3600" u="heavy" spc="-6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600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da</a:t>
            </a:r>
            <a:r>
              <a:rPr sz="3600" u="heavy" spc="-6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600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farklı</a:t>
            </a:r>
            <a:r>
              <a:rPr sz="3600" u="heavy" spc="-6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600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işletmelerde</a:t>
            </a:r>
            <a:r>
              <a:rPr sz="3600" u="heavy" spc="-3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600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yapmak</a:t>
            </a:r>
            <a:r>
              <a:rPr sz="3600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zorundadır.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02739" y="55054"/>
            <a:ext cx="152590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C00000"/>
                </a:solidFill>
                <a:latin typeface="Times New Roman"/>
                <a:cs typeface="Times New Roman"/>
              </a:rPr>
              <a:t>Genel</a:t>
            </a:r>
            <a:r>
              <a:rPr sz="2000" b="1" spc="-3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Bilgiler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F1C5484-7A6C-C857-F224-D850D16E9881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83481D71-12ED-D74C-AD23-9F15EC62BB85}" type="datetime1">
              <a:rPr lang="tr-TR" smtClean="0"/>
              <a:t>8.05.2025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F56C11-FC62-E5C9-9C64-AE092C03BA8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TR" smtClean="0"/>
              <a:t>4</a:t>
            </a:fld>
            <a:endParaRPr lang="en-TR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200" y="556259"/>
            <a:ext cx="10515600" cy="5621020"/>
          </a:xfrm>
          <a:custGeom>
            <a:avLst/>
            <a:gdLst/>
            <a:ahLst/>
            <a:cxnLst/>
            <a:rect l="l" t="t" r="r" b="b"/>
            <a:pathLst>
              <a:path w="10515600" h="5621020">
                <a:moveTo>
                  <a:pt x="0" y="0"/>
                </a:moveTo>
                <a:lnTo>
                  <a:pt x="10515600" y="0"/>
                </a:lnTo>
                <a:lnTo>
                  <a:pt x="10515600" y="5620512"/>
                </a:lnTo>
                <a:lnTo>
                  <a:pt x="0" y="5620512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217168" y="1046810"/>
            <a:ext cx="9852660" cy="4700005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561340" marR="306070" indent="-196850">
              <a:lnSpc>
                <a:spcPts val="3030"/>
              </a:lnSpc>
              <a:spcBef>
                <a:spcPts val="470"/>
              </a:spcBef>
              <a:buFont typeface="Arial"/>
              <a:buChar char="•"/>
              <a:tabLst>
                <a:tab pos="561340" algn="l"/>
                <a:tab pos="707390" algn="l"/>
              </a:tabLst>
            </a:pPr>
            <a:r>
              <a:rPr sz="2800" dirty="0">
                <a:latin typeface="Arial"/>
                <a:cs typeface="Arial"/>
              </a:rPr>
              <a:t>	</a:t>
            </a:r>
            <a:r>
              <a:rPr sz="2800" spc="-40" dirty="0">
                <a:latin typeface="Times New Roman"/>
                <a:cs typeface="Times New Roman"/>
              </a:rPr>
              <a:t>STAJ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KOMİSYONUNA,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BAŞVURU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EVRAKI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VE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NÜFUS </a:t>
            </a:r>
            <a:r>
              <a:rPr sz="2800" dirty="0">
                <a:latin typeface="Times New Roman"/>
                <a:cs typeface="Times New Roman"/>
              </a:rPr>
              <a:t>CÜZDANI</a:t>
            </a:r>
            <a:r>
              <a:rPr sz="2800" spc="-11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TEK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BİR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75" dirty="0">
                <a:latin typeface="Times New Roman"/>
                <a:cs typeface="Times New Roman"/>
              </a:rPr>
              <a:t>DOSYADA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.PDF</a:t>
            </a:r>
            <a:r>
              <a:rPr sz="2800" spc="-45" dirty="0">
                <a:latin typeface="Times New Roman"/>
                <a:cs typeface="Times New Roman"/>
              </a:rPr>
              <a:t> FORMATI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HALİNDE</a:t>
            </a:r>
            <a:endParaRPr sz="2800" dirty="0">
              <a:latin typeface="Times New Roman"/>
              <a:cs typeface="Times New Roman"/>
            </a:endParaRPr>
          </a:p>
          <a:p>
            <a:pPr marL="3357879">
              <a:lnSpc>
                <a:spcPts val="2975"/>
              </a:lnSpc>
            </a:pPr>
            <a:r>
              <a:rPr sz="2800" spc="-10" dirty="0">
                <a:latin typeface="Times New Roman"/>
                <a:cs typeface="Times New Roman"/>
              </a:rPr>
              <a:t>GÖNDERİLMELİDİR.</a:t>
            </a:r>
            <a:endParaRPr sz="2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795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257810" marR="5080" indent="-245110" algn="just">
              <a:lnSpc>
                <a:spcPct val="90000"/>
              </a:lnSpc>
              <a:buFont typeface="Arial"/>
              <a:buChar char="•"/>
              <a:tabLst>
                <a:tab pos="257810" algn="l"/>
                <a:tab pos="354330" algn="l"/>
              </a:tabLst>
            </a:pP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0" dirty="0">
                <a:latin typeface="Times New Roman"/>
                <a:cs typeface="Times New Roman"/>
              </a:rPr>
              <a:t>YAZ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DÖNEMİNDE</a:t>
            </a:r>
            <a:r>
              <a:rPr sz="2800" spc="-140" dirty="0">
                <a:latin typeface="Times New Roman"/>
                <a:cs typeface="Times New Roman"/>
              </a:rPr>
              <a:t> </a:t>
            </a:r>
            <a:r>
              <a:rPr sz="2800" spc="-45" dirty="0">
                <a:latin typeface="Times New Roman"/>
                <a:cs typeface="Times New Roman"/>
              </a:rPr>
              <a:t>YAPILACAK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TÜM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40" dirty="0">
                <a:latin typeface="Times New Roman"/>
                <a:cs typeface="Times New Roman"/>
              </a:rPr>
              <a:t>STAJ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BAŞVURULARI </a:t>
            </a:r>
            <a:r>
              <a:rPr lang="tr-TR" sz="3600" b="1" spc="-10" dirty="0">
                <a:latin typeface="Times New Roman"/>
                <a:cs typeface="Times New Roman"/>
              </a:rPr>
              <a:t>10</a:t>
            </a:r>
            <a:r>
              <a:rPr sz="3600" b="1" spc="-85" dirty="0">
                <a:latin typeface="Times New Roman"/>
                <a:cs typeface="Times New Roman"/>
              </a:rPr>
              <a:t> </a:t>
            </a:r>
            <a:r>
              <a:rPr sz="3600" b="1" spc="-9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GÜN</a:t>
            </a:r>
            <a:r>
              <a:rPr sz="3600" b="1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ÖNCESİNE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KADAR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(</a:t>
            </a:r>
            <a:r>
              <a:rPr sz="2800" i="1" spc="-20" dirty="0">
                <a:latin typeface="Times New Roman"/>
                <a:cs typeface="Times New Roman"/>
              </a:rPr>
              <a:t>HAFTASONLARI,</a:t>
            </a:r>
            <a:r>
              <a:rPr sz="2800" i="1" dirty="0">
                <a:latin typeface="Times New Roman"/>
                <a:cs typeface="Times New Roman"/>
              </a:rPr>
              <a:t> </a:t>
            </a:r>
            <a:r>
              <a:rPr sz="2800" i="1" spc="-10" dirty="0">
                <a:latin typeface="Times New Roman"/>
                <a:cs typeface="Times New Roman"/>
              </a:rPr>
              <a:t>RESMİ </a:t>
            </a:r>
            <a:r>
              <a:rPr sz="2800" i="1" spc="-35" dirty="0">
                <a:latin typeface="Times New Roman"/>
                <a:cs typeface="Times New Roman"/>
              </a:rPr>
              <a:t>TATİLLERİ</a:t>
            </a:r>
            <a:r>
              <a:rPr sz="2800" i="1" spc="-95" dirty="0">
                <a:latin typeface="Times New Roman"/>
                <a:cs typeface="Times New Roman"/>
              </a:rPr>
              <a:t> </a:t>
            </a:r>
            <a:r>
              <a:rPr sz="2800" i="1" spc="-10" dirty="0">
                <a:latin typeface="Times New Roman"/>
                <a:cs typeface="Times New Roman"/>
              </a:rPr>
              <a:t>DİKKATE</a:t>
            </a:r>
            <a:r>
              <a:rPr sz="2800" i="1" spc="-145" dirty="0">
                <a:latin typeface="Times New Roman"/>
                <a:cs typeface="Times New Roman"/>
              </a:rPr>
              <a:t> </a:t>
            </a:r>
            <a:r>
              <a:rPr sz="2800" i="1" dirty="0">
                <a:latin typeface="Times New Roman"/>
                <a:cs typeface="Times New Roman"/>
              </a:rPr>
              <a:t>ALARAK!</a:t>
            </a:r>
            <a:r>
              <a:rPr sz="2800" dirty="0">
                <a:latin typeface="Times New Roman"/>
                <a:cs typeface="Times New Roman"/>
              </a:rPr>
              <a:t>)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İLGİLİ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KOMİSYON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ÜYESİNE</a:t>
            </a:r>
            <a:endParaRPr sz="2800" dirty="0">
              <a:latin typeface="Times New Roman"/>
              <a:cs typeface="Times New Roman"/>
            </a:endParaRPr>
          </a:p>
          <a:p>
            <a:pPr marL="3357245">
              <a:lnSpc>
                <a:spcPts val="3025"/>
              </a:lnSpc>
            </a:pPr>
            <a:r>
              <a:rPr sz="2800" spc="-10" dirty="0">
                <a:latin typeface="Times New Roman"/>
                <a:cs typeface="Times New Roman"/>
              </a:rPr>
              <a:t>GÖNDERİLMELİDİR.</a:t>
            </a:r>
            <a:endParaRPr sz="2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470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802005" lvl="1" indent="-342900">
              <a:lnSpc>
                <a:spcPct val="100000"/>
              </a:lnSpc>
              <a:buFont typeface="Arial"/>
              <a:buChar char="•"/>
              <a:tabLst>
                <a:tab pos="802005" algn="l"/>
              </a:tabLst>
            </a:pPr>
            <a:r>
              <a:rPr sz="2800" dirty="0">
                <a:latin typeface="Times New Roman"/>
                <a:cs typeface="Times New Roman"/>
              </a:rPr>
              <a:t>Oluşabilecek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gecikme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vs.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durumlardan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öğrenci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sorumludur.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0B8C0B-D076-0B8D-86D3-9AED91BC54AA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14B22F26-5427-8949-8A5C-8699E0C640F3}" type="datetime1">
              <a:rPr lang="tr-TR" smtClean="0"/>
              <a:t>8.05.2025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CE962C-0C65-4B61-FF77-FE510823241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TR" smtClean="0"/>
              <a:t>40</a:t>
            </a:fld>
            <a:endParaRPr lang="en-TR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20086" y="2360066"/>
            <a:ext cx="77514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45" dirty="0"/>
              <a:t>STAJ</a:t>
            </a:r>
            <a:r>
              <a:rPr sz="4400" spc="-140" dirty="0"/>
              <a:t> </a:t>
            </a:r>
            <a:r>
              <a:rPr sz="4400" dirty="0"/>
              <a:t>KOMİSYONU</a:t>
            </a:r>
            <a:r>
              <a:rPr sz="4400" spc="-120" dirty="0"/>
              <a:t> </a:t>
            </a:r>
            <a:r>
              <a:rPr sz="4400" spc="-10" dirty="0"/>
              <a:t>ÜYELERİ</a:t>
            </a:r>
            <a:endParaRPr sz="440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A374E3-1D05-C795-66CA-66370783A10C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1E8F7774-28C1-FF41-8C59-22ED4F119FCE}" type="datetime1">
              <a:rPr lang="tr-TR" smtClean="0"/>
              <a:t>8.05.2025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E65B2E-EF05-CE5B-7F89-7C9793DD40C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TR" smtClean="0"/>
              <a:t>41</a:t>
            </a:fld>
            <a:endParaRPr lang="en-TR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648714"/>
              </p:ext>
            </p:extLst>
          </p:nvPr>
        </p:nvGraphicFramePr>
        <p:xfrm>
          <a:off x="0" y="1367656"/>
          <a:ext cx="11887200" cy="44278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31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7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84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8170">
                <a:tc>
                  <a:txBody>
                    <a:bodyPr/>
                    <a:lstStyle/>
                    <a:p>
                      <a:pPr marL="31750">
                        <a:lnSpc>
                          <a:spcPts val="2070"/>
                        </a:lnSpc>
                      </a:pPr>
                      <a:r>
                        <a:rPr sz="1900" b="1" dirty="0">
                          <a:solidFill>
                            <a:srgbClr val="C55A11"/>
                          </a:solidFill>
                          <a:latin typeface="Times New Roman"/>
                          <a:cs typeface="Times New Roman"/>
                        </a:rPr>
                        <a:t>Staj</a:t>
                      </a:r>
                      <a:r>
                        <a:rPr sz="1900" b="1" spc="-45" dirty="0">
                          <a:solidFill>
                            <a:srgbClr val="C55A1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900" b="1" dirty="0">
                          <a:solidFill>
                            <a:srgbClr val="C55A11"/>
                          </a:solidFill>
                          <a:latin typeface="Times New Roman"/>
                          <a:cs typeface="Times New Roman"/>
                        </a:rPr>
                        <a:t>Komisyonu</a:t>
                      </a:r>
                      <a:r>
                        <a:rPr sz="1900" b="1" spc="-45" dirty="0">
                          <a:solidFill>
                            <a:srgbClr val="C55A1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900" b="1" spc="-10" dirty="0">
                          <a:solidFill>
                            <a:srgbClr val="C55A11"/>
                          </a:solidFill>
                          <a:latin typeface="Times New Roman"/>
                          <a:cs typeface="Times New Roman"/>
                        </a:rPr>
                        <a:t>Üyeleri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784">
                        <a:lnSpc>
                          <a:spcPts val="2070"/>
                        </a:lnSpc>
                      </a:pPr>
                      <a:r>
                        <a:rPr sz="1900" b="1" spc="-10" dirty="0">
                          <a:solidFill>
                            <a:srgbClr val="C55A11"/>
                          </a:solidFill>
                          <a:latin typeface="Times New Roman"/>
                          <a:cs typeface="Times New Roman"/>
                        </a:rPr>
                        <a:t>İletişim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3850">
                        <a:lnSpc>
                          <a:spcPts val="2070"/>
                        </a:lnSpc>
                      </a:pPr>
                      <a:r>
                        <a:rPr sz="1900" b="1" dirty="0">
                          <a:solidFill>
                            <a:srgbClr val="C55A11"/>
                          </a:solidFill>
                          <a:latin typeface="Times New Roman"/>
                          <a:cs typeface="Times New Roman"/>
                        </a:rPr>
                        <a:t>Staj</a:t>
                      </a:r>
                      <a:r>
                        <a:rPr sz="1900" b="1" spc="-50" dirty="0">
                          <a:solidFill>
                            <a:srgbClr val="C55A1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900" b="1" spc="-20" dirty="0">
                          <a:solidFill>
                            <a:srgbClr val="C55A11"/>
                          </a:solidFill>
                          <a:latin typeface="Times New Roman"/>
                          <a:cs typeface="Times New Roman"/>
                        </a:rPr>
                        <a:t>Türü</a:t>
                      </a: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88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lang="tr-TR" sz="1900" b="1" spc="-45" dirty="0">
                          <a:solidFill>
                            <a:srgbClr val="006FC0"/>
                          </a:solidFill>
                          <a:latin typeface="Times New Roman"/>
                          <a:cs typeface="Times New Roman"/>
                        </a:rPr>
                        <a:t>Doç. </a:t>
                      </a:r>
                      <a:r>
                        <a:rPr sz="1900" b="1" spc="-45" dirty="0">
                          <a:solidFill>
                            <a:srgbClr val="006FC0"/>
                          </a:solidFill>
                          <a:latin typeface="Times New Roman"/>
                          <a:cs typeface="Times New Roman"/>
                        </a:rPr>
                        <a:t>Dr</a:t>
                      </a:r>
                      <a:r>
                        <a:rPr sz="1900" b="1" spc="-35" dirty="0">
                          <a:solidFill>
                            <a:srgbClr val="006FC0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900" b="1" spc="-45" dirty="0">
                          <a:solidFill>
                            <a:srgbClr val="006FC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900" b="1" dirty="0">
                          <a:solidFill>
                            <a:srgbClr val="006FC0"/>
                          </a:solidFill>
                          <a:latin typeface="Times New Roman"/>
                          <a:cs typeface="Times New Roman"/>
                        </a:rPr>
                        <a:t>Osman</a:t>
                      </a:r>
                      <a:r>
                        <a:rPr sz="1900" b="1" spc="-50" dirty="0">
                          <a:solidFill>
                            <a:srgbClr val="006FC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900" b="1" spc="-10" dirty="0">
                          <a:solidFill>
                            <a:srgbClr val="006FC0"/>
                          </a:solidFill>
                          <a:latin typeface="Times New Roman"/>
                          <a:cs typeface="Times New Roman"/>
                        </a:rPr>
                        <a:t>KIRTEL</a:t>
                      </a: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730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438150">
                        <a:lnSpc>
                          <a:spcPct val="100000"/>
                        </a:lnSpc>
                      </a:pPr>
                      <a:r>
                        <a:rPr sz="1900" u="sng" spc="-10" dirty="0">
                          <a:solidFill>
                            <a:srgbClr val="006FC0"/>
                          </a:solidFill>
                          <a:uFill>
                            <a:solidFill>
                              <a:srgbClr val="006FC0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okirtel@subu.edu.tr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27305" marB="0"/>
                </a:tc>
                <a:tc>
                  <a:txBody>
                    <a:bodyPr/>
                    <a:lstStyle/>
                    <a:p>
                      <a:pPr marL="445770" marR="24130" algn="ctr">
                        <a:lnSpc>
                          <a:spcPct val="106900"/>
                        </a:lnSpc>
                      </a:pPr>
                      <a:r>
                        <a:rPr sz="1900" dirty="0" err="1">
                          <a:solidFill>
                            <a:srgbClr val="006FC0"/>
                          </a:solidFill>
                          <a:latin typeface="Times New Roman"/>
                          <a:cs typeface="Times New Roman"/>
                        </a:rPr>
                        <a:t>Komisyon</a:t>
                      </a:r>
                      <a:r>
                        <a:rPr sz="1900" spc="-80" dirty="0">
                          <a:solidFill>
                            <a:srgbClr val="006FC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900" spc="-10" dirty="0">
                          <a:solidFill>
                            <a:srgbClr val="006FC0"/>
                          </a:solidFill>
                          <a:latin typeface="Times New Roman"/>
                          <a:cs typeface="Times New Roman"/>
                        </a:rPr>
                        <a:t>Başkanı </a:t>
                      </a:r>
                      <a:r>
                        <a:rPr sz="1900" dirty="0">
                          <a:solidFill>
                            <a:srgbClr val="006FC0"/>
                          </a:solidFill>
                          <a:latin typeface="Times New Roman"/>
                          <a:cs typeface="Times New Roman"/>
                        </a:rPr>
                        <a:t>(Başvuru</a:t>
                      </a:r>
                      <a:r>
                        <a:rPr sz="1900" spc="-30" dirty="0">
                          <a:solidFill>
                            <a:srgbClr val="006FC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900" dirty="0">
                          <a:solidFill>
                            <a:srgbClr val="006FC0"/>
                          </a:solidFill>
                          <a:latin typeface="Times New Roman"/>
                          <a:cs typeface="Times New Roman"/>
                        </a:rPr>
                        <a:t>için</a:t>
                      </a:r>
                      <a:r>
                        <a:rPr sz="1900" spc="-50" dirty="0">
                          <a:solidFill>
                            <a:srgbClr val="006FC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900" spc="-20" dirty="0">
                          <a:solidFill>
                            <a:srgbClr val="006FC0"/>
                          </a:solidFill>
                          <a:latin typeface="Times New Roman"/>
                          <a:cs typeface="Times New Roman"/>
                        </a:rPr>
                        <a:t>mail </a:t>
                      </a:r>
                      <a:r>
                        <a:rPr sz="1900" spc="-10" dirty="0">
                          <a:solidFill>
                            <a:srgbClr val="006FC0"/>
                          </a:solidFill>
                          <a:latin typeface="Times New Roman"/>
                          <a:cs typeface="Times New Roman"/>
                        </a:rPr>
                        <a:t>atmayınız!)</a:t>
                      </a: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46300">
                <a:tc>
                  <a:txBody>
                    <a:bodyPr/>
                    <a:lstStyle/>
                    <a:p>
                      <a:pPr marL="31750">
                        <a:lnSpc>
                          <a:spcPts val="2245"/>
                        </a:lnSpc>
                      </a:pPr>
                      <a:r>
                        <a:rPr sz="1900" b="1" spc="-20" dirty="0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STAJ</a:t>
                      </a:r>
                      <a:r>
                        <a:rPr sz="1900" b="1" spc="-100" dirty="0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900" b="1" dirty="0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BAŞVURUSU</a:t>
                      </a:r>
                      <a:r>
                        <a:rPr sz="1900" b="1" spc="-70" dirty="0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900" b="1" spc="-20" dirty="0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İÇİN;</a:t>
                      </a:r>
                      <a:endParaRPr sz="1900" dirty="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lang="tr-TR" sz="1900" b="1" dirty="0" err="1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Dr</a:t>
                      </a:r>
                      <a:r>
                        <a:rPr sz="1900" b="1" dirty="0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900" b="1" spc="-65" dirty="0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tr-TR" sz="1900" b="1" spc="-10" dirty="0" err="1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Öğr</a:t>
                      </a:r>
                      <a:r>
                        <a:rPr lang="tr-TR" sz="1900" b="1" spc="-10" dirty="0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. Üyesi Gökhan DOK</a:t>
                      </a:r>
                      <a:endParaRPr sz="1900" dirty="0">
                        <a:latin typeface="Times New Roman"/>
                        <a:cs typeface="Times New Roman"/>
                      </a:endParaRPr>
                    </a:p>
                    <a:p>
                      <a:pPr marL="31750" marR="430530" indent="-635">
                        <a:lnSpc>
                          <a:spcPts val="4880"/>
                        </a:lnSpc>
                        <a:spcBef>
                          <a:spcPts val="590"/>
                        </a:spcBef>
                      </a:pPr>
                      <a:r>
                        <a:rPr lang="tr-TR" sz="1900" b="1" spc="-100" dirty="0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Dr. </a:t>
                      </a:r>
                      <a:r>
                        <a:rPr lang="tr-TR" sz="1900" b="1" spc="-100" dirty="0" err="1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Öğr</a:t>
                      </a:r>
                      <a:r>
                        <a:rPr lang="tr-TR" sz="1900" b="1" spc="-100" dirty="0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. Üyesi Kurban ÖNTÜRK</a:t>
                      </a:r>
                      <a:r>
                        <a:rPr sz="1900" b="1" spc="-100" dirty="0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endParaRPr lang="tr-TR" sz="1900" b="1" spc="-100" dirty="0">
                        <a:solidFill>
                          <a:srgbClr val="00AF5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31750" marR="430530" indent="-635">
                        <a:lnSpc>
                          <a:spcPts val="4880"/>
                        </a:lnSpc>
                        <a:spcBef>
                          <a:spcPts val="590"/>
                        </a:spcBef>
                      </a:pPr>
                      <a:r>
                        <a:rPr sz="1900" b="1" dirty="0" err="1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Arş</a:t>
                      </a:r>
                      <a:r>
                        <a:rPr sz="1900" b="1" dirty="0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900" b="1" spc="-40" dirty="0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900" b="1" spc="-35" dirty="0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Gör.</a:t>
                      </a:r>
                      <a:r>
                        <a:rPr sz="1900" b="1" spc="-50" dirty="0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tr-TR" sz="1900" b="1" spc="-50" dirty="0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 Dr. </a:t>
                      </a:r>
                      <a:r>
                        <a:rPr sz="1900" b="1" spc="-10" dirty="0" err="1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Süleyman</a:t>
                      </a:r>
                      <a:r>
                        <a:rPr sz="1900" b="1" spc="-110" dirty="0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900" b="1" dirty="0" err="1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Adahi</a:t>
                      </a:r>
                      <a:r>
                        <a:rPr sz="1900" b="1" spc="-25" dirty="0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900" b="1" spc="-10" dirty="0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ŞAHİN</a:t>
                      </a:r>
                      <a:endParaRPr lang="tr-TR" sz="1900" b="1" spc="-10" dirty="0">
                        <a:solidFill>
                          <a:srgbClr val="00AF5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31750" marR="430530" indent="-635">
                        <a:lnSpc>
                          <a:spcPts val="4880"/>
                        </a:lnSpc>
                        <a:spcBef>
                          <a:spcPts val="590"/>
                        </a:spcBef>
                      </a:pPr>
                      <a:r>
                        <a:rPr lang="en-TR" sz="1900" b="1" spc="-10" dirty="0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Arş. Gör. Reyhan BOZ</a:t>
                      </a: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  <a:p>
                      <a:pPr marL="438150">
                        <a:lnSpc>
                          <a:spcPct val="100000"/>
                        </a:lnSpc>
                      </a:pPr>
                      <a:r>
                        <a:rPr lang="tr-TR" sz="1900" u="heavy" spc="-10" dirty="0">
                          <a:solidFill>
                            <a:srgbClr val="00AF50"/>
                          </a:solidFill>
                          <a:uFill>
                            <a:solidFill>
                              <a:srgbClr val="00AF50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gokhandok</a:t>
                      </a:r>
                      <a:r>
                        <a:rPr sz="1900" u="heavy" spc="-10" dirty="0">
                          <a:solidFill>
                            <a:srgbClr val="00AF50"/>
                          </a:solidFill>
                          <a:uFill>
                            <a:solidFill>
                              <a:srgbClr val="00AF50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@subu.edu.tr</a:t>
                      </a:r>
                      <a:endParaRPr sz="1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  <a:p>
                      <a:pPr marL="438150">
                        <a:lnSpc>
                          <a:spcPct val="100000"/>
                        </a:lnSpc>
                      </a:pPr>
                      <a:r>
                        <a:rPr lang="tr-TR" sz="1900" u="heavy" spc="-10" dirty="0">
                          <a:solidFill>
                            <a:srgbClr val="00AF50"/>
                          </a:solidFill>
                          <a:uFill>
                            <a:solidFill>
                              <a:srgbClr val="00AF50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onturk</a:t>
                      </a:r>
                      <a:r>
                        <a:rPr sz="1900" u="heavy" spc="-10" dirty="0">
                          <a:solidFill>
                            <a:srgbClr val="00AF50"/>
                          </a:solidFill>
                          <a:uFill>
                            <a:solidFill>
                              <a:srgbClr val="00AF50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@subu.edu.tr</a:t>
                      </a:r>
                      <a:endParaRPr sz="1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  <a:p>
                      <a:pPr marL="438150">
                        <a:lnSpc>
                          <a:spcPct val="100000"/>
                        </a:lnSpc>
                      </a:pPr>
                      <a:r>
                        <a:rPr sz="1900" u="heavy" spc="-10" dirty="0">
                          <a:solidFill>
                            <a:srgbClr val="00AF50"/>
                          </a:solidFill>
                          <a:uFill>
                            <a:solidFill>
                              <a:srgbClr val="00AF50"/>
                            </a:solidFill>
                          </a:uFill>
                          <a:latin typeface="Times New Roman"/>
                          <a:cs typeface="Times New Roman"/>
                          <a:hlinkClick r:id="rId5"/>
                        </a:rPr>
                        <a:t>adahisahin@subu.edu.tr</a:t>
                      </a:r>
                      <a:endParaRPr lang="tr-TR" sz="1900" u="heavy" spc="-10" dirty="0">
                        <a:solidFill>
                          <a:srgbClr val="00AF50"/>
                        </a:solidFill>
                        <a:uFill>
                          <a:solidFill>
                            <a:srgbClr val="00AF50"/>
                          </a:solidFill>
                        </a:uFill>
                        <a:latin typeface="Times New Roman"/>
                        <a:cs typeface="Times New Roman"/>
                      </a:endParaRPr>
                    </a:p>
                    <a:p>
                      <a:pPr marL="438150">
                        <a:lnSpc>
                          <a:spcPct val="100000"/>
                        </a:lnSpc>
                      </a:pPr>
                      <a:endParaRPr lang="en-TR" sz="1900" u="heavy" spc="-10" dirty="0">
                        <a:solidFill>
                          <a:srgbClr val="00AF50"/>
                        </a:solidFill>
                        <a:uFill>
                          <a:solidFill>
                            <a:srgbClr val="00AF50"/>
                          </a:solidFill>
                        </a:uFill>
                        <a:latin typeface="Times New Roman"/>
                        <a:cs typeface="Times New Roman"/>
                      </a:endParaRPr>
                    </a:p>
                    <a:p>
                      <a:pPr marL="438150">
                        <a:lnSpc>
                          <a:spcPct val="100000"/>
                        </a:lnSpc>
                      </a:pPr>
                      <a:r>
                        <a:rPr lang="tr-TR" sz="1900" dirty="0">
                          <a:latin typeface="Times New Roman"/>
                          <a:cs typeface="Times New Roman"/>
                          <a:hlinkClick r:id="rId6"/>
                        </a:rPr>
                        <a:t>reyhankaya@subu.edu.tr</a:t>
                      </a:r>
                      <a:endParaRPr lang="tr-TR"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6670" marB="0"/>
                </a:tc>
                <a:tc>
                  <a:txBody>
                    <a:bodyPr/>
                    <a:lstStyle/>
                    <a:p>
                      <a:pPr marL="323850" marR="1037590">
                        <a:lnSpc>
                          <a:spcPts val="4870"/>
                        </a:lnSpc>
                        <a:spcBef>
                          <a:spcPts val="400"/>
                        </a:spcBef>
                      </a:pPr>
                      <a:r>
                        <a:rPr sz="1900" spc="-40" dirty="0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Yapı</a:t>
                      </a:r>
                      <a:r>
                        <a:rPr sz="1900" spc="-60" dirty="0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900" spc="-10" dirty="0" err="1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Stajı</a:t>
                      </a:r>
                      <a:r>
                        <a:rPr sz="1900" spc="-10" dirty="0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tr-TR" sz="1900" spc="-40" dirty="0" err="1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Hidro</a:t>
                      </a:r>
                      <a:r>
                        <a:rPr lang="tr-TR" sz="1900" spc="-40" dirty="0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lang="tr-TR" sz="1900" spc="-40" dirty="0" err="1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Geo</a:t>
                      </a:r>
                      <a:r>
                        <a:rPr lang="tr-TR" sz="1900" spc="-40" dirty="0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endParaRPr sz="1900" dirty="0">
                        <a:latin typeface="Times New Roman"/>
                        <a:cs typeface="Times New Roman"/>
                      </a:endParaRPr>
                    </a:p>
                    <a:p>
                      <a:pPr marL="443865" marR="159385" indent="-120650">
                        <a:lnSpc>
                          <a:spcPct val="106900"/>
                        </a:lnSpc>
                        <a:spcBef>
                          <a:spcPts val="1785"/>
                        </a:spcBef>
                      </a:pPr>
                      <a:r>
                        <a:rPr sz="1900" dirty="0" err="1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Ulaştırma</a:t>
                      </a:r>
                      <a:endParaRPr lang="tr-TR" sz="1900" dirty="0">
                        <a:solidFill>
                          <a:srgbClr val="00AF5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443865" marR="159385" indent="-120650">
                        <a:lnSpc>
                          <a:spcPct val="106900"/>
                        </a:lnSpc>
                        <a:spcBef>
                          <a:spcPts val="1785"/>
                        </a:spcBef>
                      </a:pPr>
                      <a:r>
                        <a:rPr lang="en-TR" sz="1900" dirty="0">
                          <a:solidFill>
                            <a:srgbClr val="00AF50"/>
                          </a:solidFill>
                          <a:latin typeface="Times New Roman"/>
                          <a:cs typeface="Times New Roman"/>
                        </a:rPr>
                        <a:t>Evrak ve Güncelleme</a:t>
                      </a: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080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Staj</a:t>
            </a:r>
            <a:r>
              <a:rPr spc="-25" dirty="0"/>
              <a:t> </a:t>
            </a:r>
            <a:r>
              <a:rPr spc="-10" dirty="0"/>
              <a:t>Komisyonu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424419-D64E-A421-DB07-CB9B93569916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D643C37D-DBD2-4143-BF23-11A9434AAB75}" type="datetime1">
              <a:rPr lang="tr-TR" smtClean="0"/>
              <a:t>8.05.2025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2E227A-015E-765D-B504-46DBD42EC2E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TR" smtClean="0"/>
              <a:t>42</a:t>
            </a:fld>
            <a:endParaRPr lang="en-TR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96980" y="3304882"/>
            <a:ext cx="3124200" cy="10111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10" dirty="0">
                <a:solidFill>
                  <a:srgbClr val="1F4E79"/>
                </a:solidFill>
                <a:latin typeface="Times New Roman"/>
                <a:cs typeface="Times New Roman"/>
              </a:rPr>
              <a:t>TEŞEKKÜRLER</a:t>
            </a:r>
            <a:endParaRPr lang="tr-TR" sz="3200" b="1" spc="-10" dirty="0">
              <a:solidFill>
                <a:srgbClr val="1F4E79"/>
              </a:solidFill>
              <a:latin typeface="Times New Roman"/>
              <a:cs typeface="Times New Roman"/>
            </a:endParaRPr>
          </a:p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n-TR" sz="3200" b="1" spc="-10" dirty="0">
                <a:solidFill>
                  <a:srgbClr val="1F4E79"/>
                </a:solidFill>
                <a:latin typeface="Times New Roman"/>
                <a:cs typeface="Times New Roman"/>
              </a:rPr>
              <a:t>SORULAR</a:t>
            </a:r>
            <a:endParaRPr sz="3200" dirty="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0" y="6001511"/>
            <a:ext cx="9144000" cy="141731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4650016" y="6147237"/>
            <a:ext cx="2893060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solidFill>
                  <a:srgbClr val="333E50"/>
                </a:solidFill>
                <a:latin typeface="Times New Roman"/>
                <a:cs typeface="Times New Roman"/>
              </a:rPr>
              <a:t>Sakarya,</a:t>
            </a:r>
            <a:r>
              <a:rPr sz="1600" b="1" spc="-75" dirty="0">
                <a:solidFill>
                  <a:srgbClr val="333E50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333E50"/>
                </a:solidFill>
                <a:latin typeface="Times New Roman"/>
                <a:cs typeface="Times New Roman"/>
              </a:rPr>
              <a:t>Türkiye,</a:t>
            </a:r>
            <a:r>
              <a:rPr sz="1600" b="1" spc="-25" dirty="0">
                <a:solidFill>
                  <a:srgbClr val="333E50"/>
                </a:solidFill>
                <a:latin typeface="Times New Roman"/>
                <a:cs typeface="Times New Roman"/>
              </a:rPr>
              <a:t> </a:t>
            </a:r>
            <a:r>
              <a:rPr lang="tr-TR" sz="1600" b="1" spc="-25" dirty="0">
                <a:solidFill>
                  <a:srgbClr val="333E50"/>
                </a:solidFill>
                <a:latin typeface="Times New Roman"/>
                <a:cs typeface="Times New Roman"/>
              </a:rPr>
              <a:t>8</a:t>
            </a:r>
            <a:r>
              <a:rPr sz="1600" b="1" spc="-35" dirty="0">
                <a:solidFill>
                  <a:srgbClr val="333E50"/>
                </a:solidFill>
                <a:latin typeface="Times New Roman"/>
                <a:cs typeface="Times New Roman"/>
              </a:rPr>
              <a:t> </a:t>
            </a:r>
            <a:r>
              <a:rPr lang="tr-TR" sz="1600" b="1" spc="-35" dirty="0">
                <a:solidFill>
                  <a:srgbClr val="333E50"/>
                </a:solidFill>
                <a:latin typeface="Times New Roman"/>
                <a:cs typeface="Times New Roman"/>
              </a:rPr>
              <a:t>Mayıs</a:t>
            </a:r>
            <a:r>
              <a:rPr sz="1600" b="1" spc="-45" dirty="0">
                <a:solidFill>
                  <a:srgbClr val="333E50"/>
                </a:solidFill>
                <a:latin typeface="Times New Roman"/>
                <a:cs typeface="Times New Roman"/>
              </a:rPr>
              <a:t> </a:t>
            </a:r>
            <a:r>
              <a:rPr sz="1600" b="1" spc="-20" dirty="0">
                <a:solidFill>
                  <a:srgbClr val="333E50"/>
                </a:solidFill>
                <a:latin typeface="Times New Roman"/>
                <a:cs typeface="Times New Roman"/>
              </a:rPr>
              <a:t>202</a:t>
            </a:r>
            <a:r>
              <a:rPr lang="tr-TR" sz="1600" b="1" spc="-20" dirty="0">
                <a:solidFill>
                  <a:srgbClr val="333E50"/>
                </a:solidFill>
                <a:latin typeface="Times New Roman"/>
                <a:cs typeface="Times New Roman"/>
              </a:rPr>
              <a:t>5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33700" y="4476514"/>
            <a:ext cx="6324600" cy="139717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29640" marR="921385" algn="ctr">
              <a:lnSpc>
                <a:spcPct val="100000"/>
              </a:lnSpc>
              <a:spcBef>
                <a:spcPts val="320"/>
              </a:spcBef>
            </a:pPr>
            <a:r>
              <a:rPr lang="en-US" sz="1600" b="1" dirty="0">
                <a:solidFill>
                  <a:srgbClr val="333E50"/>
                </a:solidFill>
                <a:latin typeface="Times New Roman"/>
                <a:cs typeface="Times New Roman"/>
              </a:rPr>
              <a:t>DOÇ. DR.</a:t>
            </a:r>
            <a:r>
              <a:rPr lang="en-US" sz="1600" b="1" spc="-30" dirty="0">
                <a:solidFill>
                  <a:srgbClr val="333E50"/>
                </a:solidFill>
                <a:latin typeface="Times New Roman"/>
                <a:cs typeface="Times New Roman"/>
              </a:rPr>
              <a:t> </a:t>
            </a:r>
            <a:r>
              <a:rPr lang="en-US" sz="1600" b="1" dirty="0">
                <a:solidFill>
                  <a:srgbClr val="333E50"/>
                </a:solidFill>
                <a:latin typeface="Times New Roman"/>
                <a:cs typeface="Times New Roman"/>
              </a:rPr>
              <a:t>OSMAN</a:t>
            </a:r>
            <a:r>
              <a:rPr lang="en-US" sz="1600" b="1" spc="-25" dirty="0">
                <a:solidFill>
                  <a:srgbClr val="333E50"/>
                </a:solidFill>
                <a:latin typeface="Times New Roman"/>
                <a:cs typeface="Times New Roman"/>
              </a:rPr>
              <a:t> </a:t>
            </a:r>
            <a:r>
              <a:rPr lang="en-US" sz="1600" b="1" spc="-10" dirty="0">
                <a:solidFill>
                  <a:srgbClr val="333E50"/>
                </a:solidFill>
                <a:latin typeface="Times New Roman"/>
                <a:cs typeface="Times New Roman"/>
              </a:rPr>
              <a:t>KIRTEL</a:t>
            </a:r>
          </a:p>
          <a:p>
            <a:pPr marL="929640" marR="921385" algn="ctr">
              <a:lnSpc>
                <a:spcPct val="100000"/>
              </a:lnSpc>
              <a:spcBef>
                <a:spcPts val="320"/>
              </a:spcBef>
            </a:pPr>
            <a:r>
              <a:rPr lang="en-US" sz="1600" b="1" spc="-10" dirty="0">
                <a:solidFill>
                  <a:srgbClr val="333E50"/>
                </a:solidFill>
                <a:latin typeface="Times New Roman"/>
                <a:cs typeface="Times New Roman"/>
              </a:rPr>
              <a:t>DR</a:t>
            </a:r>
            <a:r>
              <a:rPr lang="en-US" sz="1600" b="1" dirty="0">
                <a:solidFill>
                  <a:srgbClr val="333E50"/>
                </a:solidFill>
                <a:latin typeface="Times New Roman"/>
                <a:cs typeface="Times New Roman"/>
              </a:rPr>
              <a:t>. ÖĞR. ÜYESİ</a:t>
            </a:r>
            <a:r>
              <a:rPr lang="en-US" sz="1600" b="1" spc="-95" dirty="0">
                <a:solidFill>
                  <a:srgbClr val="333E50"/>
                </a:solidFill>
                <a:latin typeface="Times New Roman"/>
                <a:cs typeface="Times New Roman"/>
              </a:rPr>
              <a:t> GÖKHAN DOK</a:t>
            </a:r>
            <a:endParaRPr lang="en-US" sz="1600" b="1" spc="-35" dirty="0">
              <a:solidFill>
                <a:srgbClr val="333E50"/>
              </a:solidFill>
              <a:latin typeface="Times New Roman"/>
              <a:cs typeface="Times New Roman"/>
            </a:endParaRPr>
          </a:p>
          <a:p>
            <a:pPr marL="929640" marR="921385" algn="ctr">
              <a:lnSpc>
                <a:spcPct val="100000"/>
              </a:lnSpc>
              <a:spcBef>
                <a:spcPts val="320"/>
              </a:spcBef>
            </a:pPr>
            <a:r>
              <a:rPr lang="en-US" sz="1600" b="1" spc="-75" dirty="0">
                <a:solidFill>
                  <a:srgbClr val="333E50"/>
                </a:solidFill>
                <a:latin typeface="Times New Roman"/>
                <a:cs typeface="Times New Roman"/>
              </a:rPr>
              <a:t>DR. ÖĞR. ÜYESİ KURBAN ÖNTÜRK</a:t>
            </a:r>
            <a:r>
              <a:rPr lang="en-US" sz="1600" b="1" spc="-10" dirty="0">
                <a:solidFill>
                  <a:srgbClr val="333E50"/>
                </a:solidFill>
                <a:latin typeface="Times New Roman"/>
                <a:cs typeface="Times New Roman"/>
              </a:rPr>
              <a:t> </a:t>
            </a:r>
          </a:p>
          <a:p>
            <a:pPr marL="929640" marR="921385" algn="ctr">
              <a:lnSpc>
                <a:spcPct val="100000"/>
              </a:lnSpc>
              <a:spcBef>
                <a:spcPts val="320"/>
              </a:spcBef>
            </a:pPr>
            <a:r>
              <a:rPr lang="en-US" sz="1600" b="1" dirty="0">
                <a:solidFill>
                  <a:srgbClr val="333E50"/>
                </a:solidFill>
                <a:latin typeface="Times New Roman"/>
                <a:cs typeface="Times New Roman"/>
              </a:rPr>
              <a:t>ARŞ.GÖR. DR.</a:t>
            </a:r>
            <a:r>
              <a:rPr lang="en-US" sz="1600" b="1" spc="-15" dirty="0">
                <a:solidFill>
                  <a:srgbClr val="333E50"/>
                </a:solidFill>
                <a:latin typeface="Times New Roman"/>
                <a:cs typeface="Times New Roman"/>
              </a:rPr>
              <a:t> </a:t>
            </a:r>
            <a:r>
              <a:rPr lang="en-US" sz="1600" b="1" spc="-10" dirty="0">
                <a:solidFill>
                  <a:srgbClr val="333E50"/>
                </a:solidFill>
                <a:latin typeface="Times New Roman"/>
                <a:cs typeface="Times New Roman"/>
              </a:rPr>
              <a:t>SÜLEYMAN</a:t>
            </a:r>
            <a:r>
              <a:rPr lang="en-US" sz="1600" b="1" spc="-114" dirty="0">
                <a:solidFill>
                  <a:srgbClr val="333E50"/>
                </a:solidFill>
                <a:latin typeface="Times New Roman"/>
                <a:cs typeface="Times New Roman"/>
              </a:rPr>
              <a:t> </a:t>
            </a:r>
            <a:r>
              <a:rPr lang="en-US" sz="1600" b="1" dirty="0">
                <a:solidFill>
                  <a:srgbClr val="333E50"/>
                </a:solidFill>
                <a:latin typeface="Times New Roman"/>
                <a:cs typeface="Times New Roman"/>
              </a:rPr>
              <a:t>ADAHİ</a:t>
            </a:r>
            <a:r>
              <a:rPr lang="en-US" sz="1600" b="1" spc="-10" dirty="0">
                <a:solidFill>
                  <a:srgbClr val="333E50"/>
                </a:solidFill>
                <a:latin typeface="Times New Roman"/>
                <a:cs typeface="Times New Roman"/>
              </a:rPr>
              <a:t> ŞAHİN</a:t>
            </a:r>
          </a:p>
          <a:p>
            <a:pPr marL="929640" marR="921385" algn="ctr">
              <a:lnSpc>
                <a:spcPct val="100000"/>
              </a:lnSpc>
              <a:spcBef>
                <a:spcPts val="320"/>
              </a:spcBef>
            </a:pPr>
            <a:r>
              <a:rPr lang="en-US" sz="1600" b="1" spc="-10" dirty="0">
                <a:solidFill>
                  <a:srgbClr val="333E50"/>
                </a:solidFill>
                <a:latin typeface="Times New Roman"/>
                <a:cs typeface="Times New Roman"/>
              </a:rPr>
              <a:t>ARŞ. GÖR. REYHAN BOZ</a:t>
            </a:r>
            <a:endParaRPr lang="en-US" sz="1600" dirty="0">
              <a:latin typeface="Times New Roman"/>
              <a:cs typeface="Times New Roman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89576" y="858011"/>
            <a:ext cx="2212848" cy="2196083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2C6052-85BF-F5CB-ADD1-DED97BD79389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9F8882B5-B3C2-F040-A927-AFA9E72FB12E}" type="datetime1">
              <a:rPr lang="tr-TR" smtClean="0"/>
              <a:t>8.05.2025</a:t>
            </a:fld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CE20B07-1C65-5A1F-6D40-CF1BA2EFE082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TR" smtClean="0"/>
              <a:t>43</a:t>
            </a:fld>
            <a:endParaRPr lang="en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2739" y="1429892"/>
            <a:ext cx="8986520" cy="2585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</a:tabLst>
            </a:pPr>
            <a:r>
              <a:rPr sz="2400" dirty="0">
                <a:latin typeface="Times New Roman"/>
                <a:cs typeface="Times New Roman"/>
              </a:rPr>
              <a:t>Zorunlu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işyeri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stajı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2.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Yarıyılın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sonundan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itibaren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b="1" spc="-55" dirty="0">
                <a:solidFill>
                  <a:srgbClr val="006FC0"/>
                </a:solidFill>
                <a:latin typeface="Times New Roman"/>
                <a:cs typeface="Times New Roman"/>
              </a:rPr>
              <a:t>Yapı</a:t>
            </a:r>
            <a:r>
              <a:rPr sz="2400" b="1" spc="-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6FC0"/>
                </a:solidFill>
                <a:latin typeface="Times New Roman"/>
                <a:cs typeface="Times New Roman"/>
              </a:rPr>
              <a:t>Stajı</a:t>
            </a:r>
            <a:r>
              <a:rPr sz="2400" b="1" spc="-3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ile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başlar.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  <a:buFont typeface="Arial"/>
              <a:buChar char="•"/>
            </a:pPr>
            <a:endParaRPr sz="24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1800225" algn="l"/>
                <a:tab pos="2171700" algn="l"/>
                <a:tab pos="3547745" algn="l"/>
                <a:tab pos="4351020" algn="l"/>
                <a:tab pos="5390515" algn="l"/>
                <a:tab pos="6309360" algn="l"/>
                <a:tab pos="7571105" algn="l"/>
                <a:tab pos="8018145" algn="l"/>
                <a:tab pos="8365490" algn="l"/>
              </a:tabLst>
            </a:pPr>
            <a:r>
              <a:rPr sz="2400" spc="-10" dirty="0">
                <a:latin typeface="Times New Roman"/>
                <a:cs typeface="Times New Roman"/>
              </a:rPr>
              <a:t>Öğrenciler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6FAC46"/>
                </a:solidFill>
                <a:latin typeface="Times New Roman"/>
                <a:cs typeface="Times New Roman"/>
              </a:rPr>
              <a:t>2.</a:t>
            </a:r>
            <a:r>
              <a:rPr sz="2400" dirty="0">
                <a:solidFill>
                  <a:srgbClr val="6FAC46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6FAC46"/>
                </a:solidFill>
                <a:latin typeface="Times New Roman"/>
                <a:cs typeface="Times New Roman"/>
              </a:rPr>
              <a:t>yarıyıldan</a:t>
            </a:r>
            <a:r>
              <a:rPr sz="2400" dirty="0">
                <a:solidFill>
                  <a:srgbClr val="6FAC46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6FAC46"/>
                </a:solidFill>
                <a:latin typeface="Times New Roman"/>
                <a:cs typeface="Times New Roman"/>
              </a:rPr>
              <a:t>sonra</a:t>
            </a:r>
            <a:r>
              <a:rPr sz="2400" dirty="0">
                <a:solidFill>
                  <a:srgbClr val="6FAC46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6FAC46"/>
                </a:solidFill>
                <a:latin typeface="Times New Roman"/>
                <a:cs typeface="Times New Roman"/>
              </a:rPr>
              <a:t>(birinci</a:t>
            </a:r>
            <a:r>
              <a:rPr sz="2400" dirty="0">
                <a:solidFill>
                  <a:srgbClr val="6FAC46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6FAC46"/>
                </a:solidFill>
                <a:latin typeface="Times New Roman"/>
                <a:cs typeface="Times New Roman"/>
              </a:rPr>
              <a:t>sınıfın</a:t>
            </a:r>
            <a:r>
              <a:rPr sz="2400" dirty="0">
                <a:solidFill>
                  <a:srgbClr val="6FAC46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6FAC46"/>
                </a:solidFill>
                <a:latin typeface="Times New Roman"/>
                <a:cs typeface="Times New Roman"/>
              </a:rPr>
              <a:t>sonunda)</a:t>
            </a:r>
            <a:r>
              <a:rPr sz="2400" dirty="0">
                <a:solidFill>
                  <a:srgbClr val="6FAC46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FF0000"/>
                </a:solidFill>
                <a:latin typeface="Times New Roman"/>
                <a:cs typeface="Times New Roman"/>
              </a:rPr>
              <a:t>20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rgbClr val="FF0000"/>
                </a:solidFill>
                <a:latin typeface="Times New Roman"/>
                <a:cs typeface="Times New Roman"/>
              </a:rPr>
              <a:t>iş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rgbClr val="FF0000"/>
                </a:solidFill>
                <a:latin typeface="Times New Roman"/>
                <a:cs typeface="Times New Roman"/>
              </a:rPr>
              <a:t>günü</a:t>
            </a:r>
            <a:endParaRPr sz="24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</a:pPr>
            <a:r>
              <a:rPr sz="2400" b="1" spc="-60" dirty="0">
                <a:solidFill>
                  <a:srgbClr val="006FC0"/>
                </a:solidFill>
                <a:latin typeface="Times New Roman"/>
                <a:cs typeface="Times New Roman"/>
              </a:rPr>
              <a:t>Yapı</a:t>
            </a:r>
            <a:r>
              <a:rPr sz="2400" b="1" spc="-4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6FC0"/>
                </a:solidFill>
                <a:latin typeface="Times New Roman"/>
                <a:cs typeface="Times New Roman"/>
              </a:rPr>
              <a:t>Stajı</a:t>
            </a:r>
            <a:r>
              <a:rPr sz="2400" b="1" spc="-4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staj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yapabilir.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Öğrenciler</a:t>
            </a:r>
            <a:r>
              <a:rPr sz="2400" spc="2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kalan</a:t>
            </a:r>
            <a:r>
              <a:rPr sz="2400" spc="25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staj</a:t>
            </a:r>
            <a:r>
              <a:rPr sz="2400" spc="2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süresini</a:t>
            </a:r>
            <a:r>
              <a:rPr sz="2400" spc="260" dirty="0"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40</a:t>
            </a:r>
            <a:r>
              <a:rPr sz="2400" spc="2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iş</a:t>
            </a:r>
            <a:r>
              <a:rPr sz="2400" spc="2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gününe</a:t>
            </a:r>
            <a:r>
              <a:rPr sz="2400" spc="2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tamamlayıp</a:t>
            </a:r>
            <a:r>
              <a:rPr sz="2400" dirty="0">
                <a:latin typeface="Times New Roman"/>
                <a:cs typeface="Times New Roman"/>
              </a:rPr>
              <a:t>,</a:t>
            </a:r>
            <a:r>
              <a:rPr sz="2400" spc="25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staj</a:t>
            </a:r>
            <a:r>
              <a:rPr sz="2400" spc="26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süresini tamamlayabilirler.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02739" y="55054"/>
            <a:ext cx="152590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C00000"/>
                </a:solidFill>
                <a:latin typeface="Times New Roman"/>
                <a:cs typeface="Times New Roman"/>
              </a:rPr>
              <a:t>Genel</a:t>
            </a:r>
            <a:r>
              <a:rPr sz="2000" b="1" spc="-3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Bilgiler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511725" y="797598"/>
            <a:ext cx="31362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dirty="0">
                <a:solidFill>
                  <a:srgbClr val="FF0000"/>
                </a:solidFill>
                <a:latin typeface="Times New Roman"/>
                <a:cs typeface="Times New Roman"/>
              </a:rPr>
              <a:t>YÖNERGE</a:t>
            </a:r>
            <a:r>
              <a:rPr sz="2400" b="0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0" dirty="0">
                <a:solidFill>
                  <a:srgbClr val="FF0000"/>
                </a:solidFill>
                <a:latin typeface="Times New Roman"/>
                <a:cs typeface="Times New Roman"/>
              </a:rPr>
              <a:t>–</a:t>
            </a:r>
            <a:r>
              <a:rPr sz="2400" b="0" spc="-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0" dirty="0">
                <a:solidFill>
                  <a:srgbClr val="FF0000"/>
                </a:solidFill>
                <a:latin typeface="Times New Roman"/>
                <a:cs typeface="Times New Roman"/>
              </a:rPr>
              <a:t>MADDE</a:t>
            </a:r>
            <a:r>
              <a:rPr sz="2400" b="0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0" spc="-50" dirty="0">
                <a:solidFill>
                  <a:srgbClr val="FF0000"/>
                </a:solidFill>
                <a:latin typeface="Times New Roman"/>
                <a:cs typeface="Times New Roman"/>
              </a:rPr>
              <a:t>7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24000" y="5349240"/>
            <a:ext cx="9142730" cy="95440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480820" marR="212090" indent="-1260475">
              <a:lnSpc>
                <a:spcPct val="100000"/>
              </a:lnSpc>
              <a:spcBef>
                <a:spcPts val="265"/>
              </a:spcBef>
            </a:pP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40</a:t>
            </a:r>
            <a:r>
              <a:rPr sz="2800" spc="-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iş</a:t>
            </a:r>
            <a:r>
              <a:rPr sz="2800" spc="-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günü</a:t>
            </a:r>
            <a:r>
              <a:rPr sz="2800" spc="-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stajını</a:t>
            </a:r>
            <a:r>
              <a:rPr sz="2800" spc="-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tamamlamayan</a:t>
            </a:r>
            <a:r>
              <a:rPr sz="2800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öğrenciler</a:t>
            </a:r>
            <a:r>
              <a:rPr sz="2800" spc="-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İşyeri</a:t>
            </a:r>
            <a:r>
              <a:rPr sz="2800" spc="-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Eğitimi</a:t>
            </a:r>
            <a:r>
              <a:rPr sz="2800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-25" dirty="0">
                <a:solidFill>
                  <a:srgbClr val="FF0000"/>
                </a:solidFill>
                <a:latin typeface="Times New Roman"/>
                <a:cs typeface="Times New Roman"/>
              </a:rPr>
              <a:t>ve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İşyeri</a:t>
            </a:r>
            <a:r>
              <a:rPr sz="2800" spc="-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Uygulaması</a:t>
            </a:r>
            <a:r>
              <a:rPr sz="2800" spc="-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dersini</a:t>
            </a:r>
            <a:r>
              <a:rPr sz="2800" spc="-8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tercih</a:t>
            </a:r>
            <a:r>
              <a:rPr sz="2800" spc="-7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Times New Roman"/>
                <a:cs typeface="Times New Roman"/>
              </a:rPr>
              <a:t>edemezler.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DAE6CC-9CA0-DE6D-39CE-221FF6FB7FE7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9115C44B-58CE-164A-8E41-47642044E845}" type="datetime1">
              <a:rPr lang="tr-TR" smtClean="0"/>
              <a:t>8.05.2025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0095FC-8207-EAAD-ACDA-1BB66247AE54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TR" smtClean="0"/>
              <a:t>5</a:t>
            </a:fld>
            <a:endParaRPr lang="en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2183" y="1290777"/>
            <a:ext cx="10525760" cy="4869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Staj</a:t>
            </a:r>
            <a:r>
              <a:rPr sz="2400" spc="2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yapılacak</a:t>
            </a:r>
            <a:r>
              <a:rPr sz="2400" spc="2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işyerlerinde</a:t>
            </a:r>
            <a:r>
              <a:rPr sz="2400" spc="2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en</a:t>
            </a:r>
            <a:r>
              <a:rPr sz="2400" spc="2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az</a:t>
            </a:r>
            <a:r>
              <a:rPr sz="2400" spc="2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</a:t>
            </a:r>
            <a:r>
              <a:rPr sz="2400" spc="22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inşaat</a:t>
            </a:r>
            <a:r>
              <a:rPr sz="2400" spc="2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mühendisi</a:t>
            </a:r>
            <a:r>
              <a:rPr sz="2400" spc="2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</a:t>
            </a:r>
            <a:r>
              <a:rPr sz="2400" spc="2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5</a:t>
            </a:r>
            <a:r>
              <a:rPr sz="2400" spc="22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çalışan</a:t>
            </a:r>
            <a:r>
              <a:rPr sz="2400" spc="22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(tüm</a:t>
            </a:r>
            <a:r>
              <a:rPr sz="2400" spc="2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stajlar</a:t>
            </a:r>
            <a:r>
              <a:rPr sz="2400" spc="2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dahil)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10" dirty="0">
                <a:latin typeface="Times New Roman"/>
                <a:cs typeface="Times New Roman"/>
              </a:rPr>
              <a:t>olmalıdır.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spc="-60" dirty="0">
                <a:solidFill>
                  <a:srgbClr val="6F2F9F"/>
                </a:solidFill>
                <a:latin typeface="Times New Roman"/>
                <a:cs typeface="Times New Roman"/>
              </a:rPr>
              <a:t>Yapı</a:t>
            </a:r>
            <a:r>
              <a:rPr sz="2400" b="1" spc="-4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2F9F"/>
                </a:solidFill>
                <a:latin typeface="Times New Roman"/>
                <a:cs typeface="Times New Roman"/>
              </a:rPr>
              <a:t>Stajı</a:t>
            </a:r>
            <a:r>
              <a:rPr sz="2400" b="1" spc="-4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2F9F"/>
                </a:solidFill>
                <a:latin typeface="Times New Roman"/>
                <a:cs typeface="Times New Roman"/>
              </a:rPr>
              <a:t>ve</a:t>
            </a:r>
            <a:r>
              <a:rPr sz="2400" b="1" spc="-4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6F2F9F"/>
                </a:solidFill>
                <a:latin typeface="Times New Roman"/>
                <a:cs typeface="Times New Roman"/>
              </a:rPr>
              <a:t>Konusu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Öğrenciler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4471C4"/>
                </a:solidFill>
                <a:latin typeface="Times New Roman"/>
                <a:cs typeface="Times New Roman"/>
              </a:rPr>
              <a:t>ikinci</a:t>
            </a:r>
            <a:r>
              <a:rPr sz="2400" b="1" spc="-45" dirty="0">
                <a:solidFill>
                  <a:srgbClr val="4471C4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4471C4"/>
                </a:solidFill>
                <a:latin typeface="Times New Roman"/>
                <a:cs typeface="Times New Roman"/>
              </a:rPr>
              <a:t>yarıyıl</a:t>
            </a:r>
            <a:r>
              <a:rPr sz="2400" b="1" spc="-50" dirty="0">
                <a:solidFill>
                  <a:srgbClr val="4471C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sonundan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itibaren</a:t>
            </a:r>
            <a:r>
              <a:rPr sz="2400" spc="-13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Yapı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Stajı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yapabilirler.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Yapı</a:t>
            </a:r>
            <a:r>
              <a:rPr sz="2400" spc="3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stajlarında</a:t>
            </a:r>
            <a:r>
              <a:rPr sz="2400" spc="3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mutlaka</a:t>
            </a:r>
            <a:r>
              <a:rPr sz="2400" spc="3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sahaya</a:t>
            </a:r>
            <a:r>
              <a:rPr sz="2400" spc="3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çıkılması</a:t>
            </a:r>
            <a:r>
              <a:rPr sz="2400" spc="3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zorunlu</a:t>
            </a:r>
            <a:r>
              <a:rPr sz="2400" spc="3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olup,</a:t>
            </a:r>
            <a:r>
              <a:rPr sz="2400" spc="3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sahada</a:t>
            </a:r>
            <a:r>
              <a:rPr sz="2400" spc="3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bulunmayan</a:t>
            </a:r>
            <a:r>
              <a:rPr sz="2400" spc="3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stajlar </a:t>
            </a:r>
            <a:r>
              <a:rPr sz="2400" dirty="0">
                <a:latin typeface="Times New Roman"/>
                <a:cs typeface="Times New Roman"/>
              </a:rPr>
              <a:t>geçersiz</a:t>
            </a:r>
            <a:r>
              <a:rPr sz="2400" spc="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sayılacaktır.</a:t>
            </a:r>
            <a:r>
              <a:rPr sz="2400" spc="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Yapı</a:t>
            </a:r>
            <a:r>
              <a:rPr sz="2400" spc="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alanında</a:t>
            </a:r>
            <a:r>
              <a:rPr sz="2400" spc="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yapılacak</a:t>
            </a:r>
            <a:r>
              <a:rPr sz="2400" spc="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stajlar,</a:t>
            </a:r>
            <a:r>
              <a:rPr sz="2400" spc="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bu</a:t>
            </a:r>
            <a:r>
              <a:rPr sz="2400" spc="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işlerle</a:t>
            </a:r>
            <a:r>
              <a:rPr sz="2400" spc="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alakalı,</a:t>
            </a:r>
            <a:r>
              <a:rPr sz="2400" spc="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özel</a:t>
            </a:r>
            <a:r>
              <a:rPr sz="2400" spc="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</a:t>
            </a:r>
            <a:r>
              <a:rPr sz="2400" spc="9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kamu </a:t>
            </a:r>
            <a:r>
              <a:rPr sz="2400" dirty="0">
                <a:latin typeface="Times New Roman"/>
                <a:cs typeface="Times New Roman"/>
              </a:rPr>
              <a:t>kuruluşlarında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yapılabilecektir.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4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 marR="6097905">
              <a:lnSpc>
                <a:spcPct val="100000"/>
              </a:lnSpc>
              <a:spcBef>
                <a:spcPts val="5"/>
              </a:spcBef>
            </a:pPr>
            <a:r>
              <a:rPr sz="1800" spc="-40" dirty="0">
                <a:latin typeface="Times New Roman"/>
                <a:cs typeface="Times New Roman"/>
              </a:rPr>
              <a:t>Yapı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Stajları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ile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alakalı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staj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esaslarını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okuyunuz. </a:t>
            </a:r>
            <a:r>
              <a:rPr sz="1800" dirty="0">
                <a:latin typeface="Times New Roman"/>
                <a:cs typeface="Times New Roman"/>
              </a:rPr>
              <a:t>Örnek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defter;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2110"/>
              </a:lnSpc>
            </a:pPr>
            <a:r>
              <a:rPr sz="18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https://inm.subu.edu.tr/sites/inm.subu.edu.tr/file/Staj_Defteri_Nasil_Doldurulmali.pdf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Genel</a:t>
            </a:r>
            <a:r>
              <a:rPr spc="-30" dirty="0"/>
              <a:t> </a:t>
            </a:r>
            <a:r>
              <a:rPr spc="-10" dirty="0"/>
              <a:t>Bilgiler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C7A262-91ED-C9A7-C97B-D690C2C8DB66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339D698D-7B4C-CD41-A65D-19C36CBC0175}" type="datetime1">
              <a:rPr lang="tr-TR" smtClean="0"/>
              <a:t>8.05.2025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99B245-7D84-15D8-3726-A3038599231D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TR" smtClean="0"/>
              <a:t>6</a:t>
            </a:fld>
            <a:endParaRPr lang="en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2739" y="579653"/>
            <a:ext cx="8983345" cy="1488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6F2F9F"/>
                </a:solidFill>
                <a:latin typeface="Times New Roman"/>
                <a:cs typeface="Times New Roman"/>
              </a:rPr>
              <a:t>Ulaştırma,</a:t>
            </a:r>
            <a:r>
              <a:rPr sz="2400" b="1" spc="-5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2F9F"/>
                </a:solidFill>
                <a:latin typeface="Times New Roman"/>
                <a:cs typeface="Times New Roman"/>
              </a:rPr>
              <a:t>Hidrolik</a:t>
            </a:r>
            <a:r>
              <a:rPr sz="2400" b="1" spc="-5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2F9F"/>
                </a:solidFill>
                <a:latin typeface="Times New Roman"/>
                <a:cs typeface="Times New Roman"/>
              </a:rPr>
              <a:t>veya</a:t>
            </a:r>
            <a:r>
              <a:rPr sz="2400" b="1" spc="-4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2F9F"/>
                </a:solidFill>
                <a:latin typeface="Times New Roman"/>
                <a:cs typeface="Times New Roman"/>
              </a:rPr>
              <a:t>Geoteknik</a:t>
            </a:r>
            <a:r>
              <a:rPr sz="2400" b="1" spc="-5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2F9F"/>
                </a:solidFill>
                <a:latin typeface="Times New Roman"/>
                <a:cs typeface="Times New Roman"/>
              </a:rPr>
              <a:t>Stajı</a:t>
            </a:r>
            <a:r>
              <a:rPr sz="2400" b="1" spc="-4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2F9F"/>
                </a:solidFill>
                <a:latin typeface="Times New Roman"/>
                <a:cs typeface="Times New Roman"/>
              </a:rPr>
              <a:t>ve</a:t>
            </a:r>
            <a:r>
              <a:rPr sz="2400" b="1" spc="-2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6F2F9F"/>
                </a:solidFill>
                <a:latin typeface="Times New Roman"/>
                <a:cs typeface="Times New Roman"/>
              </a:rPr>
              <a:t>Konusu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Öğrenciler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4471C4"/>
                </a:solidFill>
                <a:latin typeface="Times New Roman"/>
                <a:cs typeface="Times New Roman"/>
              </a:rPr>
              <a:t>dördüncü</a:t>
            </a:r>
            <a:r>
              <a:rPr sz="2400" b="1" spc="-15" dirty="0">
                <a:solidFill>
                  <a:srgbClr val="4471C4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4471C4"/>
                </a:solidFill>
                <a:latin typeface="Times New Roman"/>
                <a:cs typeface="Times New Roman"/>
              </a:rPr>
              <a:t>yarıyıl</a:t>
            </a:r>
            <a:r>
              <a:rPr sz="2400" b="1" spc="-10" dirty="0">
                <a:solidFill>
                  <a:srgbClr val="4471C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sonundan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itibaren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Ulaştırma,</a:t>
            </a:r>
            <a:r>
              <a:rPr sz="2400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Hidrolik</a:t>
            </a:r>
            <a:r>
              <a:rPr sz="2400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FF0000"/>
                </a:solidFill>
                <a:latin typeface="Times New Roman"/>
                <a:cs typeface="Times New Roman"/>
              </a:rPr>
              <a:t>veya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Geoteknik</a:t>
            </a:r>
            <a:r>
              <a:rPr sz="2400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Stajı</a:t>
            </a:r>
            <a:r>
              <a:rPr sz="2400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yapabilirler.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02739" y="2042693"/>
            <a:ext cx="132715" cy="3683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0" dirty="0">
                <a:solidFill>
                  <a:srgbClr val="C55A11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spc="-50" dirty="0">
                <a:solidFill>
                  <a:srgbClr val="C55A11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spc="-50" dirty="0">
                <a:solidFill>
                  <a:srgbClr val="C55A11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spc="-50" dirty="0">
                <a:solidFill>
                  <a:srgbClr val="C55A11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spc="-50" dirty="0">
                <a:solidFill>
                  <a:srgbClr val="C55A11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spc="-50" dirty="0">
                <a:solidFill>
                  <a:srgbClr val="C55A11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spc="-50" dirty="0">
                <a:solidFill>
                  <a:srgbClr val="C55A11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spc="-50" dirty="0">
                <a:solidFill>
                  <a:srgbClr val="C55A11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spc="-50" dirty="0">
                <a:solidFill>
                  <a:srgbClr val="C55A11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spc="-50" dirty="0">
                <a:solidFill>
                  <a:srgbClr val="C55A11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45639" y="2042693"/>
            <a:ext cx="3376295" cy="3683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964689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C55A11"/>
                </a:solidFill>
                <a:latin typeface="Times New Roman"/>
                <a:cs typeface="Times New Roman"/>
              </a:rPr>
              <a:t>Barajlar Demiryolu </a:t>
            </a:r>
            <a:r>
              <a:rPr sz="2400" b="1" spc="-25" dirty="0">
                <a:solidFill>
                  <a:srgbClr val="C55A11"/>
                </a:solidFill>
                <a:latin typeface="Times New Roman"/>
                <a:cs typeface="Times New Roman"/>
              </a:rPr>
              <a:t>HES</a:t>
            </a:r>
            <a:endParaRPr sz="2400">
              <a:latin typeface="Times New Roman"/>
              <a:cs typeface="Times New Roman"/>
            </a:endParaRPr>
          </a:p>
          <a:p>
            <a:pPr marL="12700" marR="1975485">
              <a:lnSpc>
                <a:spcPct val="100000"/>
              </a:lnSpc>
            </a:pPr>
            <a:r>
              <a:rPr sz="2400" b="1" spc="-10" dirty="0">
                <a:solidFill>
                  <a:srgbClr val="C55A11"/>
                </a:solidFill>
                <a:latin typeface="Times New Roman"/>
                <a:cs typeface="Times New Roman"/>
              </a:rPr>
              <a:t>Hidrolik </a:t>
            </a:r>
            <a:r>
              <a:rPr sz="2400" b="1" dirty="0">
                <a:solidFill>
                  <a:srgbClr val="C55A11"/>
                </a:solidFill>
                <a:latin typeface="Times New Roman"/>
                <a:cs typeface="Times New Roman"/>
              </a:rPr>
              <a:t>İçme</a:t>
            </a:r>
            <a:r>
              <a:rPr sz="2400" b="1" spc="-60" dirty="0">
                <a:solidFill>
                  <a:srgbClr val="C55A11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C55A11"/>
                </a:solidFill>
                <a:latin typeface="Times New Roman"/>
                <a:cs typeface="Times New Roman"/>
              </a:rPr>
              <a:t>Suyu </a:t>
            </a:r>
            <a:r>
              <a:rPr sz="2400" b="1" spc="-10" dirty="0">
                <a:solidFill>
                  <a:srgbClr val="C55A11"/>
                </a:solidFill>
                <a:latin typeface="Times New Roman"/>
                <a:cs typeface="Times New Roman"/>
              </a:rPr>
              <a:t>Karayolu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C55A11"/>
                </a:solidFill>
                <a:latin typeface="Times New Roman"/>
                <a:cs typeface="Times New Roman"/>
              </a:rPr>
              <a:t>Liman</a:t>
            </a:r>
            <a:r>
              <a:rPr sz="2400" b="1" spc="-25" dirty="0">
                <a:solidFill>
                  <a:srgbClr val="C55A11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C55A11"/>
                </a:solidFill>
                <a:latin typeface="Times New Roman"/>
                <a:cs typeface="Times New Roman"/>
              </a:rPr>
              <a:t>İnşaatları</a:t>
            </a: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2400" b="1" dirty="0">
                <a:solidFill>
                  <a:srgbClr val="C55A11"/>
                </a:solidFill>
                <a:latin typeface="Times New Roman"/>
                <a:cs typeface="Times New Roman"/>
              </a:rPr>
              <a:t>Metro</a:t>
            </a:r>
            <a:r>
              <a:rPr sz="2400" b="1" spc="-50" dirty="0">
                <a:solidFill>
                  <a:srgbClr val="C55A11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C55A11"/>
                </a:solidFill>
                <a:latin typeface="Times New Roman"/>
                <a:cs typeface="Times New Roman"/>
              </a:rPr>
              <a:t>ve</a:t>
            </a:r>
            <a:r>
              <a:rPr sz="2400" b="1" spc="-80" dirty="0">
                <a:solidFill>
                  <a:srgbClr val="C55A11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C55A11"/>
                </a:solidFill>
                <a:latin typeface="Times New Roman"/>
                <a:cs typeface="Times New Roman"/>
              </a:rPr>
              <a:t>Tünel</a:t>
            </a:r>
            <a:r>
              <a:rPr sz="2400" b="1" spc="-35" dirty="0">
                <a:solidFill>
                  <a:srgbClr val="C55A11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C55A11"/>
                </a:solidFill>
                <a:latin typeface="Times New Roman"/>
                <a:cs typeface="Times New Roman"/>
              </a:rPr>
              <a:t>İnşaatları </a:t>
            </a:r>
            <a:r>
              <a:rPr sz="2400" b="1" dirty="0">
                <a:solidFill>
                  <a:srgbClr val="C55A11"/>
                </a:solidFill>
                <a:latin typeface="Times New Roman"/>
                <a:cs typeface="Times New Roman"/>
              </a:rPr>
              <a:t>Sulama</a:t>
            </a:r>
            <a:r>
              <a:rPr sz="2400" b="1" spc="-65" dirty="0">
                <a:solidFill>
                  <a:srgbClr val="C55A11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C55A11"/>
                </a:solidFill>
                <a:latin typeface="Times New Roman"/>
                <a:cs typeface="Times New Roman"/>
              </a:rPr>
              <a:t>Kanalları Ulaştırma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02739" y="5700293"/>
            <a:ext cx="898525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87450" algn="l"/>
                <a:tab pos="2486025" algn="l"/>
                <a:tab pos="3919854" algn="l"/>
                <a:tab pos="5111750" algn="l"/>
                <a:tab pos="5844540" algn="l"/>
                <a:tab pos="7272655" algn="l"/>
                <a:tab pos="7938770" algn="l"/>
                <a:tab pos="8400415" algn="l"/>
              </a:tabLst>
            </a:pPr>
            <a:r>
              <a:rPr sz="2400" spc="-10" dirty="0">
                <a:latin typeface="Times New Roman"/>
                <a:cs typeface="Times New Roman"/>
              </a:rPr>
              <a:t>şeklinde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yapabilir.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Ulaştırma,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Hidrolik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0" dirty="0">
                <a:latin typeface="Times New Roman"/>
                <a:cs typeface="Times New Roman"/>
              </a:rPr>
              <a:t>veya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Geoteknik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stajı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ile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ilgili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ayrıntılı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bilgi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için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staj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esaslarını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okuyunuz.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Genel</a:t>
            </a:r>
            <a:r>
              <a:rPr spc="-30" dirty="0"/>
              <a:t> </a:t>
            </a:r>
            <a:r>
              <a:rPr spc="-10" dirty="0"/>
              <a:t>Bilgiler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C10BB9-1AD4-9739-1DCA-3248C1782349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4E27F895-0AF8-1B4F-9B68-F6A55ABD1621}" type="datetime1">
              <a:rPr lang="tr-TR" smtClean="0"/>
              <a:t>8.05.2025</a:t>
            </a:fld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484C424-DF1B-526C-94EA-8FA949DDF6F2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TR" smtClean="0"/>
              <a:t>7</a:t>
            </a:fld>
            <a:endParaRPr lang="en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2739" y="929043"/>
            <a:ext cx="8987155" cy="33881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92505">
              <a:lnSpc>
                <a:spcPct val="100000"/>
              </a:lnSpc>
              <a:spcBef>
                <a:spcPts val="100"/>
              </a:spcBef>
            </a:pPr>
            <a:r>
              <a:rPr sz="2400" b="1" spc="-55" dirty="0">
                <a:solidFill>
                  <a:srgbClr val="6F2F9F"/>
                </a:solidFill>
                <a:latin typeface="Times New Roman"/>
                <a:cs typeface="Times New Roman"/>
              </a:rPr>
              <a:t>Yapı</a:t>
            </a:r>
            <a:r>
              <a:rPr sz="2400" b="1" spc="-3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2F9F"/>
                </a:solidFill>
                <a:latin typeface="Times New Roman"/>
                <a:cs typeface="Times New Roman"/>
              </a:rPr>
              <a:t>Stajı</a:t>
            </a:r>
            <a:r>
              <a:rPr sz="2400" b="1" spc="-4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2F9F"/>
                </a:solidFill>
                <a:latin typeface="Times New Roman"/>
                <a:cs typeface="Times New Roman"/>
              </a:rPr>
              <a:t>│</a:t>
            </a:r>
            <a:r>
              <a:rPr sz="2400" b="1" spc="-3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2F9F"/>
                </a:solidFill>
                <a:latin typeface="Times New Roman"/>
                <a:cs typeface="Times New Roman"/>
              </a:rPr>
              <a:t>Ulaştırma,</a:t>
            </a:r>
            <a:r>
              <a:rPr sz="2400" b="1" spc="-6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2F9F"/>
                </a:solidFill>
                <a:latin typeface="Times New Roman"/>
                <a:cs typeface="Times New Roman"/>
              </a:rPr>
              <a:t>Hidrolik</a:t>
            </a:r>
            <a:r>
              <a:rPr sz="2400" b="1" spc="-6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2F9F"/>
                </a:solidFill>
                <a:latin typeface="Times New Roman"/>
                <a:cs typeface="Times New Roman"/>
              </a:rPr>
              <a:t>veya</a:t>
            </a:r>
            <a:r>
              <a:rPr sz="2400" b="1" spc="-4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2F9F"/>
                </a:solidFill>
                <a:latin typeface="Times New Roman"/>
                <a:cs typeface="Times New Roman"/>
              </a:rPr>
              <a:t>Geoteknik</a:t>
            </a:r>
            <a:r>
              <a:rPr sz="2400" b="1" spc="-6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6F2F9F"/>
                </a:solidFill>
                <a:latin typeface="Times New Roman"/>
                <a:cs typeface="Times New Roman"/>
              </a:rPr>
              <a:t>Stajı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00000"/>
              </a:lnSpc>
            </a:pPr>
            <a:r>
              <a:rPr sz="2400" b="1" dirty="0">
                <a:latin typeface="Times New Roman"/>
                <a:cs typeface="Times New Roman"/>
              </a:rPr>
              <a:t>Öğrenciler</a:t>
            </a:r>
            <a:r>
              <a:rPr sz="2400" b="1" spc="16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20</a:t>
            </a:r>
            <a:r>
              <a:rPr sz="2400" b="1" spc="229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günlük</a:t>
            </a:r>
            <a:r>
              <a:rPr sz="2400" b="1" spc="229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yapı</a:t>
            </a:r>
            <a:r>
              <a:rPr sz="2400" b="1" spc="23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stajlarını</a:t>
            </a:r>
            <a:r>
              <a:rPr sz="2400" b="1" spc="23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şantiyede</a:t>
            </a:r>
            <a:r>
              <a:rPr sz="2400" b="1" spc="24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özellikle</a:t>
            </a:r>
            <a:r>
              <a:rPr sz="2400" b="1" spc="2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kaba</a:t>
            </a:r>
            <a:r>
              <a:rPr sz="2400" b="1" spc="23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inşaat </a:t>
            </a:r>
            <a:r>
              <a:rPr sz="2400" b="1" dirty="0">
                <a:latin typeface="Times New Roman"/>
                <a:cs typeface="Times New Roman"/>
              </a:rPr>
              <a:t>işlerini</a:t>
            </a:r>
            <a:r>
              <a:rPr sz="2400" b="1" spc="-7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de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görecek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şekilde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tamamlamalıdırlar.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2400" b="1" dirty="0">
                <a:latin typeface="Times New Roman"/>
                <a:cs typeface="Times New Roman"/>
              </a:rPr>
              <a:t>20</a:t>
            </a:r>
            <a:r>
              <a:rPr sz="2400" b="1" spc="-5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günlük</a:t>
            </a:r>
            <a:r>
              <a:rPr sz="2400" b="1" spc="-4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ulaştırma,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hidrolik</a:t>
            </a:r>
            <a:r>
              <a:rPr sz="2400" b="1" spc="-4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veya</a:t>
            </a:r>
            <a:r>
              <a:rPr sz="2400" b="1" spc="-6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geoteknik</a:t>
            </a:r>
            <a:r>
              <a:rPr sz="2400" b="1" spc="-4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stajlarını</a:t>
            </a:r>
            <a:r>
              <a:rPr sz="2400" b="1" spc="-4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önceki</a:t>
            </a:r>
            <a:r>
              <a:rPr sz="2400" b="1" spc="-4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slaytta </a:t>
            </a:r>
            <a:r>
              <a:rPr sz="2400" b="1" dirty="0" err="1">
                <a:latin typeface="Times New Roman"/>
                <a:cs typeface="Times New Roman"/>
              </a:rPr>
              <a:t>belirtilen</a:t>
            </a:r>
            <a:r>
              <a:rPr sz="2400" b="1" spc="-95" dirty="0">
                <a:latin typeface="Times New Roman"/>
                <a:cs typeface="Times New Roman"/>
              </a:rPr>
              <a:t> </a:t>
            </a:r>
            <a:r>
              <a:rPr sz="2400" b="1" dirty="0" err="1">
                <a:latin typeface="Times New Roman"/>
                <a:cs typeface="Times New Roman"/>
              </a:rPr>
              <a:t>alanlarda</a:t>
            </a:r>
            <a:r>
              <a:rPr lang="tr-TR" sz="2400" b="1" dirty="0">
                <a:latin typeface="Times New Roman"/>
                <a:cs typeface="Times New Roman"/>
              </a:rPr>
              <a:t> sahada</a:t>
            </a:r>
            <a:r>
              <a:rPr sz="2400" b="1" spc="-7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yapmak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zorundadırlar.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Genel</a:t>
            </a:r>
            <a:r>
              <a:rPr spc="-30" dirty="0"/>
              <a:t> </a:t>
            </a:r>
            <a:r>
              <a:rPr spc="-10" dirty="0"/>
              <a:t>Bilgiler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2A2CA-4CAD-FF9E-7B17-CE615DC03948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7814D6E7-20A2-B44F-81CC-35E7D5CD60E7}" type="datetime1">
              <a:rPr lang="tr-TR" smtClean="0"/>
              <a:t>8.05.2025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C4D4F4-E469-371E-3988-EA7A6A1FEF60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TR" smtClean="0"/>
              <a:t>8</a:t>
            </a:fld>
            <a:endParaRPr lang="en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2739" y="1386522"/>
            <a:ext cx="8985250" cy="33881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92505">
              <a:lnSpc>
                <a:spcPct val="100000"/>
              </a:lnSpc>
              <a:spcBef>
                <a:spcPts val="100"/>
              </a:spcBef>
            </a:pPr>
            <a:r>
              <a:rPr sz="2400" b="1" spc="-55" dirty="0">
                <a:solidFill>
                  <a:srgbClr val="6F2F9F"/>
                </a:solidFill>
                <a:latin typeface="Times New Roman"/>
                <a:cs typeface="Times New Roman"/>
              </a:rPr>
              <a:t>Yapı</a:t>
            </a:r>
            <a:r>
              <a:rPr sz="2400" b="1" spc="-3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2F9F"/>
                </a:solidFill>
                <a:latin typeface="Times New Roman"/>
                <a:cs typeface="Times New Roman"/>
              </a:rPr>
              <a:t>Stajı</a:t>
            </a:r>
            <a:r>
              <a:rPr sz="2400" b="1" spc="-4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2F9F"/>
                </a:solidFill>
                <a:latin typeface="Times New Roman"/>
                <a:cs typeface="Times New Roman"/>
              </a:rPr>
              <a:t>│</a:t>
            </a:r>
            <a:r>
              <a:rPr sz="2400" b="1" spc="-3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2F9F"/>
                </a:solidFill>
                <a:latin typeface="Times New Roman"/>
                <a:cs typeface="Times New Roman"/>
              </a:rPr>
              <a:t>Ulaştırma,</a:t>
            </a:r>
            <a:r>
              <a:rPr sz="2400" b="1" spc="-60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2F9F"/>
                </a:solidFill>
                <a:latin typeface="Times New Roman"/>
                <a:cs typeface="Times New Roman"/>
              </a:rPr>
              <a:t>Hidrolik</a:t>
            </a:r>
            <a:r>
              <a:rPr sz="2400" b="1" spc="-6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2F9F"/>
                </a:solidFill>
                <a:latin typeface="Times New Roman"/>
                <a:cs typeface="Times New Roman"/>
              </a:rPr>
              <a:t>veya</a:t>
            </a:r>
            <a:r>
              <a:rPr sz="2400" b="1" spc="-4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F2F9F"/>
                </a:solidFill>
                <a:latin typeface="Times New Roman"/>
                <a:cs typeface="Times New Roman"/>
              </a:rPr>
              <a:t>Geoteknik</a:t>
            </a:r>
            <a:r>
              <a:rPr sz="2400" b="1" spc="-65" dirty="0">
                <a:solidFill>
                  <a:srgbClr val="6F2F9F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6F2F9F"/>
                </a:solidFill>
                <a:latin typeface="Times New Roman"/>
                <a:cs typeface="Times New Roman"/>
              </a:rPr>
              <a:t>Stajı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Dekanlık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tarafından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alınan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yeni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kararlara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göre;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  <a:buClr>
                <a:srgbClr val="00AF50"/>
              </a:buClr>
            </a:pP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352425" marR="5080" indent="-340360" algn="just">
              <a:lnSpc>
                <a:spcPct val="100000"/>
              </a:lnSpc>
              <a:buFont typeface="Arial"/>
              <a:buChar char="•"/>
              <a:tabLst>
                <a:tab pos="354965" algn="l"/>
              </a:tabLst>
            </a:pP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Stajlar</a:t>
            </a:r>
            <a:r>
              <a:rPr sz="2400" spc="25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sadece</a:t>
            </a:r>
            <a:r>
              <a:rPr sz="2400" spc="25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direkt</a:t>
            </a:r>
            <a:r>
              <a:rPr sz="2400" spc="25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ret</a:t>
            </a:r>
            <a:r>
              <a:rPr sz="2400" spc="24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veya</a:t>
            </a:r>
            <a:r>
              <a:rPr sz="2400" spc="25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kabul</a:t>
            </a:r>
            <a:r>
              <a:rPr sz="2400" spc="24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olarak</a:t>
            </a:r>
            <a:r>
              <a:rPr sz="2400" spc="24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değerlendirilecektir.</a:t>
            </a:r>
            <a:r>
              <a:rPr sz="2400" spc="24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20</a:t>
            </a:r>
            <a:r>
              <a:rPr sz="2400" spc="24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00AF50"/>
                </a:solidFill>
                <a:latin typeface="Times New Roman"/>
                <a:cs typeface="Times New Roman"/>
              </a:rPr>
              <a:t>iş 	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günü</a:t>
            </a:r>
            <a:r>
              <a:rPr sz="2400" spc="20" dirty="0">
                <a:solidFill>
                  <a:srgbClr val="00AF50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stajın</a:t>
            </a:r>
            <a:r>
              <a:rPr sz="2400" spc="10" dirty="0">
                <a:solidFill>
                  <a:srgbClr val="00AF50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kabulü</a:t>
            </a:r>
            <a:r>
              <a:rPr sz="2400" spc="20" dirty="0">
                <a:solidFill>
                  <a:srgbClr val="00AF50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de</a:t>
            </a:r>
            <a:r>
              <a:rPr sz="2400" spc="15" dirty="0">
                <a:solidFill>
                  <a:srgbClr val="00AF50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reddi</a:t>
            </a:r>
            <a:r>
              <a:rPr sz="2400" spc="20" dirty="0">
                <a:solidFill>
                  <a:srgbClr val="00AF50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de</a:t>
            </a:r>
            <a:r>
              <a:rPr sz="2400" spc="15" dirty="0">
                <a:solidFill>
                  <a:srgbClr val="00AF50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tamamını</a:t>
            </a:r>
            <a:r>
              <a:rPr sz="2400" spc="20" dirty="0">
                <a:solidFill>
                  <a:srgbClr val="00AF50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kapsayacak</a:t>
            </a:r>
            <a:r>
              <a:rPr sz="2400" spc="20" dirty="0">
                <a:solidFill>
                  <a:srgbClr val="00AF50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olup,</a:t>
            </a:r>
            <a:r>
              <a:rPr sz="2400" spc="20" dirty="0">
                <a:solidFill>
                  <a:srgbClr val="00AF50"/>
                </a:solidFill>
                <a:latin typeface="Times New Roman"/>
                <a:cs typeface="Times New Roman"/>
              </a:rPr>
              <a:t>  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kısmi 	</a:t>
            </a:r>
            <a:r>
              <a:rPr sz="2400" b="1" dirty="0" err="1">
                <a:solidFill>
                  <a:srgbClr val="FF0000"/>
                </a:solidFill>
                <a:latin typeface="Times New Roman"/>
                <a:cs typeface="Times New Roman"/>
              </a:rPr>
              <a:t>kabul</a:t>
            </a:r>
            <a:r>
              <a:rPr sz="2400" b="1" spc="-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tr-TR"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yoktur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!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Genel</a:t>
            </a:r>
            <a:r>
              <a:rPr spc="-30" dirty="0"/>
              <a:t> </a:t>
            </a:r>
            <a:r>
              <a:rPr spc="-10" dirty="0"/>
              <a:t>Bilgiler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05559E-378B-C184-8C67-EDE4CBDB3845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63E78D84-AE44-2944-88CD-1443C74FDCA5}" type="datetime1">
              <a:rPr lang="tr-TR" smtClean="0"/>
              <a:t>8.05.2025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28239A-DDEE-030E-2262-0865A4CD94D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TR" smtClean="0"/>
              <a:t>9</a:t>
            </a:fld>
            <a:endParaRPr lang="en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364</TotalTime>
  <Words>2305</Words>
  <Application>Microsoft Macintosh PowerPoint</Application>
  <PresentationFormat>Widescreen</PresentationFormat>
  <Paragraphs>400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8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Genel Bilgiler</vt:lpstr>
      <vt:lpstr>Staj Türleri ve Süreleri:</vt:lpstr>
      <vt:lpstr>YÖNERGE – MADDE 7</vt:lpstr>
      <vt:lpstr>Genel Bilgiler</vt:lpstr>
      <vt:lpstr>Genel Bilgiler</vt:lpstr>
      <vt:lpstr>Genel Bilgiler</vt:lpstr>
      <vt:lpstr>Genel Bilgiler</vt:lpstr>
      <vt:lpstr>STAJ YAPILACAK YER VE DÖNEMLERE İLİŞKİN ESASLAR</vt:lpstr>
      <vt:lpstr>Staj Yapılacak Yer ve Dönemlere İlişkin Esaslar</vt:lpstr>
      <vt:lpstr>Staj Yapılacak Yer ve Dönemlere İlişkin Esaslar</vt:lpstr>
      <vt:lpstr>STAJ BAŞVURUSU İÇİN GEREKEN İŞLEMLER</vt:lpstr>
      <vt:lpstr>PowerPoint Presentation</vt:lpstr>
      <vt:lpstr>Staj Başvurusu İçin Gereken İşlemler</vt:lpstr>
      <vt:lpstr>Staj Başvurusu İçin Gereken İşlemler</vt:lpstr>
      <vt:lpstr>Staj Başvurusu İçin Gereken İşlemler</vt:lpstr>
      <vt:lpstr>STAJ ESNASINDA YAPILMASI GEREKEN İŞLEMLER</vt:lpstr>
      <vt:lpstr>Staj Esnasında Yapılması Gereken İşlemler</vt:lpstr>
      <vt:lpstr>Staj Esnasında Yapılması Gereken İşlemler</vt:lpstr>
      <vt:lpstr>Staj Esnasında Yapılması Gereken İşlemler</vt:lpstr>
      <vt:lpstr>Staj Esnasında Yapılması Gereken İşlemler</vt:lpstr>
      <vt:lpstr>Staj Esnasında Yapılması Gereken İşlemler</vt:lpstr>
      <vt:lpstr>Staj Esnasında Yapılması Gereken İşlemler</vt:lpstr>
      <vt:lpstr>Staj Esnasında Yapılması Gereken İşlemler</vt:lpstr>
      <vt:lpstr>Staj Esnasında Yapılması Gereken İşlemler</vt:lpstr>
      <vt:lpstr>STAJ SONRASINDA YAPILMASI GEREKEN İŞLEMLER</vt:lpstr>
      <vt:lpstr>Staj Sonrasında Yapılması Gereken İşlemler</vt:lpstr>
      <vt:lpstr>STAJ DEFTERLERİNİN DEĞERLENDİRİLMESİ</vt:lpstr>
      <vt:lpstr>Staj Defterlerinin Değerlendirilmesi</vt:lpstr>
      <vt:lpstr>Staj Defterlerinin Değerlendirilmesi</vt:lpstr>
      <vt:lpstr>Staj Defterlerinin Değerlendirilmesi</vt:lpstr>
      <vt:lpstr>Staj Defterlerinin Değerlendirilmesi</vt:lpstr>
      <vt:lpstr>STAJ SÜRESİ VE SONRASINDA KARŞILAŞILAN GENEL PROBLEMLER</vt:lpstr>
      <vt:lpstr>Staj Süresi ve Sonrasında Karşılaşılan Genel Problemler</vt:lpstr>
      <vt:lpstr>Staj Süresi ve Sonrasında Karşılaşılan Genel Problemler</vt:lpstr>
      <vt:lpstr>STAJ DERSİNİN ALINMASI</vt:lpstr>
      <vt:lpstr>Staj Dersinin Alınması</vt:lpstr>
      <vt:lpstr>PowerPoint Presentation</vt:lpstr>
      <vt:lpstr>PowerPoint Presentation</vt:lpstr>
      <vt:lpstr>STAJ KOMİSYONU ÜYELERİ</vt:lpstr>
      <vt:lpstr>Staj Komisyonu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Microsoft Office User</cp:lastModifiedBy>
  <cp:revision>5</cp:revision>
  <dcterms:created xsi:type="dcterms:W3CDTF">2025-04-14T09:05:00Z</dcterms:created>
  <dcterms:modified xsi:type="dcterms:W3CDTF">2025-05-08T09:25:22Z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2021-05-04T00:00:00Z</vt:filetime>
  </property>
  <property fmtid="{D5CDD505-2E9C-101B-9397-08002B2CF9AE}" pid="3" name="Creator">
    <vt:lpwstr>Acrobat PDFMaker 19 for PowerPoint</vt:lpwstr>
  </property>
  <property fmtid="{D5CDD505-2E9C-101B-9397-08002B2CF9AE}" pid="4" name="LastSaved">
    <vt:filetime>2025-04-14T00:00:00Z</vt:filetime>
  </property>
  <property fmtid="{D5CDD505-2E9C-101B-9397-08002B2CF9AE}" pid="5" name="Producer">
    <vt:lpwstr>3-Heights(TM) PDF Security Shell 4.8.25.2 (http://www.pdf-tools.com)</vt:lpwstr>
  </property>
</Properties>
</file>